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4"/>
  </p:notesMasterIdLst>
  <p:sldIdLst>
    <p:sldId id="257" r:id="rId2"/>
    <p:sldId id="256" r:id="rId3"/>
    <p:sldId id="258" r:id="rId4"/>
    <p:sldId id="328" r:id="rId5"/>
    <p:sldId id="896" r:id="rId6"/>
    <p:sldId id="863" r:id="rId7"/>
    <p:sldId id="314" r:id="rId8"/>
    <p:sldId id="893" r:id="rId9"/>
    <p:sldId id="899" r:id="rId10"/>
    <p:sldId id="567" r:id="rId11"/>
    <p:sldId id="894" r:id="rId12"/>
    <p:sldId id="895" r:id="rId13"/>
    <p:sldId id="260" r:id="rId14"/>
    <p:sldId id="261" r:id="rId15"/>
    <p:sldId id="305" r:id="rId16"/>
    <p:sldId id="263" r:id="rId17"/>
    <p:sldId id="264" r:id="rId18"/>
    <p:sldId id="265" r:id="rId19"/>
    <p:sldId id="266" r:id="rId20"/>
    <p:sldId id="267" r:id="rId21"/>
    <p:sldId id="268" r:id="rId22"/>
    <p:sldId id="306" r:id="rId23"/>
    <p:sldId id="269" r:id="rId24"/>
    <p:sldId id="270" r:id="rId25"/>
    <p:sldId id="271" r:id="rId26"/>
    <p:sldId id="273" r:id="rId27"/>
    <p:sldId id="274" r:id="rId28"/>
    <p:sldId id="281" r:id="rId29"/>
    <p:sldId id="282" r:id="rId30"/>
    <p:sldId id="275" r:id="rId31"/>
    <p:sldId id="307" r:id="rId32"/>
    <p:sldId id="589" r:id="rId33"/>
    <p:sldId id="337" r:id="rId34"/>
    <p:sldId id="897" r:id="rId35"/>
    <p:sldId id="898" r:id="rId36"/>
    <p:sldId id="338" r:id="rId37"/>
    <p:sldId id="339" r:id="rId38"/>
    <p:sldId id="340" r:id="rId39"/>
    <p:sldId id="342" r:id="rId40"/>
    <p:sldId id="343" r:id="rId41"/>
    <p:sldId id="344" r:id="rId42"/>
    <p:sldId id="345" r:id="rId43"/>
    <p:sldId id="346" r:id="rId44"/>
    <p:sldId id="351" r:id="rId45"/>
    <p:sldId id="353" r:id="rId46"/>
    <p:sldId id="352" r:id="rId47"/>
    <p:sldId id="355" r:id="rId48"/>
    <p:sldId id="356" r:id="rId49"/>
    <p:sldId id="357" r:id="rId50"/>
    <p:sldId id="358" r:id="rId51"/>
    <p:sldId id="359" r:id="rId52"/>
    <p:sldId id="360" r:id="rId53"/>
    <p:sldId id="361" r:id="rId54"/>
    <p:sldId id="362" r:id="rId55"/>
    <p:sldId id="363" r:id="rId56"/>
    <p:sldId id="364" r:id="rId57"/>
    <p:sldId id="365" r:id="rId58"/>
    <p:sldId id="366" r:id="rId59"/>
    <p:sldId id="367" r:id="rId60"/>
    <p:sldId id="590" r:id="rId61"/>
    <p:sldId id="317" r:id="rId62"/>
    <p:sldId id="318" r:id="rId6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2270"/>
    <a:srgbClr val="FFFFFF"/>
    <a:srgbClr val="4F26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2" autoAdjust="0"/>
    <p:restoredTop sz="86284" autoAdjust="0"/>
  </p:normalViewPr>
  <p:slideViewPr>
    <p:cSldViewPr snapToGrid="0">
      <p:cViewPr varScale="1">
        <p:scale>
          <a:sx n="111" d="100"/>
          <a:sy n="111" d="100"/>
        </p:scale>
        <p:origin x="84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image1.png>
</file>

<file path=ppt/media/image17.png>
</file>

<file path=ppt/media/image18.jpeg>
</file>

<file path=ppt/media/image2.png>
</file>

<file path=ppt/media/image21.JPG>
</file>

<file path=ppt/media/image22.JPG>
</file>

<file path=ppt/media/image23.JPG>
</file>

<file path=ppt/media/image24.JPG>
</file>

<file path=ppt/media/image25.JPG>
</file>

<file path=ppt/media/image26.png>
</file>

<file path=ppt/media/image27.jpeg>
</file>

<file path=ppt/media/image28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B5DE40-68BA-4164-922C-95B38CFF8A1D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A6AB92-A435-4CED-AFDE-AD937B5C1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972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5FDC7-53FE-416C-B833-F9DBCE7971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50C449-BFB2-4EE3-8C6C-A5335D13DC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497E7-0188-410C-8E6D-6A5FB5296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2020-01-21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BF3EB-5228-4AD1-B4C4-984C0BB02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1121B-F66D-4C0C-A75E-2DFC7F8E9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8251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3189F-53C2-4ABA-9BFB-E7B4DDCA3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9B7B20-5BAE-4A02-A5CC-330D60D32E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79BA0-FCC9-4F2E-B3A9-2A87CD367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2020-01-21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1DE5F-B937-4717-8F77-477C2A83A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951BC-A1DA-4D93-B2DA-681B64C50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47129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2B553C-85FC-4862-A492-B71537379D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B61E8B-C602-479F-9CE2-B1B3EFEF2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35407-B900-4B16-8EA3-D90704BEA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2020-01-21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DC5D90-94B2-4AFD-A744-35FAD2363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DD9BB1-7BC0-4A00-80D5-C791A1D63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99276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F47A1-CA55-40C9-A22F-D6E12950A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6DD82-23D3-46C0-A328-600B09C35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219CE-BB0D-415C-AC1B-EBFB4627A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2020-01-21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CDAB8-B1DB-47B3-9E30-65095A332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B5DC1-E101-4139-9C25-65CEDC274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2358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5CBF0-78BC-412D-ABA4-CE29DB363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A29C2F-6723-474E-891D-308CCCBFD0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5878E-9A80-4CC4-B03C-94C9C3F1F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2020-01-21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992DC-DEAD-44C6-A393-1645B77D9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493657-CECE-44D5-9A2E-A55350FF4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2074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BE12F-1E79-4263-B4D5-4B65206A2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D1E35-9A6E-4F9D-90BF-3D72E4323E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06858A-FDE5-41E9-B46F-25CA8ABC9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1C5CD-928B-43B3-87BA-43A150D6E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2020-01-21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C9D6C4-3DA9-4E2F-A359-12D4399BC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1C753F-323A-4A55-AE42-68C6FECC3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57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618BE-062A-418D-9888-ED9DD87AE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8C2AD3-3ADD-410E-8EDC-A6A3FCEAE8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D359A4-B047-4945-A1D8-D9C7FF5995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C2CF5C-46C3-4C9B-988B-A9E7F2CB9B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AB2753-26E3-40AD-8F31-B8320CD1E8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D48D8E-317A-4619-872E-CD23D2633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2020-01-21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715E81-B52E-432E-8C36-AACF9B3F7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365224-01CF-446E-A268-A56B7A497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4764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007E6-03D8-41F4-B9B5-3ACD6B81B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C6C0C3-26A5-4487-B43C-45A08BD1D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2020-01-21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1F844C-3CD8-45A0-8C7E-054967C0A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B2CE13-C608-4418-A623-EFDC23701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8494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6573BE-61DE-4581-A4B1-30F966650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2020-01-21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E699A0-BE13-410E-86F3-1D00ACF88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EBA42E-CC63-4BD1-8A22-D40BB39BD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2786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50345-EB20-4A68-8302-A59D23EB1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C57978-9510-40F8-AA04-D610D55FE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42911F-E235-4DA9-9A1F-FB2C483C38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9B3BE7-0005-43C7-BDB9-A7CF029AA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2020-01-21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118E3-FA5E-4662-8936-1D1CEFF5D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FB676-D72A-471E-BFE0-75C8DC977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3544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36F4F-8F8B-4289-B69B-86B547C27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1B6382-45C1-425A-BF0E-617376DA95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9DFB85-36D4-4A3C-8E8C-B28692C4CA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898BB-D9D8-41D3-B341-532DB8D27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34BDB-2351-4FF4-AED9-BAB48932719C}" type="datetimeFigureOut">
              <a:rPr lang="en-CA" smtClean="0"/>
              <a:t>2020-01-21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E21F3-AB24-4011-8200-4FBE9C5D4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78CC1B-CD48-4A05-B299-E07BA4CF8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3552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9466D4-1982-404E-85C4-0BC772A83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7BB876-1B20-4A48-8696-28293850A9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F7C58-BA45-4334-9B3E-72ECEA46D8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34BDB-2351-4FF4-AED9-BAB48932719C}" type="datetimeFigureOut">
              <a:rPr lang="en-CA" smtClean="0"/>
              <a:t>2020-01-21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7128C-C483-4950-9461-E447120952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26345B-DB9A-42A1-A253-31291ED58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0DA117-0DA5-4AB9-A71D-4428F1D24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9748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7" Type="http://schemas.openxmlformats.org/officeDocument/2006/relationships/image" Target="../media/image2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3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3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3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3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B4B4E59-EE40-4F54-B8EC-6D7D9C8C9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8666" y="663423"/>
            <a:ext cx="4794667" cy="5531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40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4400" b="1" dirty="0">
                <a:solidFill>
                  <a:srgbClr val="4F2683"/>
                </a:solidFill>
                <a:latin typeface="+mn-lt"/>
              </a:rPr>
              <a:t>Learning Catalytic Question</a:t>
            </a:r>
            <a:endParaRPr lang="en-CA" sz="5400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7301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619"/>
            <a:ext cx="10515600" cy="1160726"/>
          </a:xfrm>
        </p:spPr>
        <p:txBody>
          <a:bodyPr>
            <a:noAutofit/>
          </a:bodyPr>
          <a:lstStyle/>
          <a:p>
            <a:pPr algn="ctr"/>
            <a:r>
              <a:rPr lang="en-US" sz="24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Sandra has been referred to a nephrology clinic due to the pain she has been experiencing in her lower back, which may be related to a problem with her kidneys. The following is her blood work and urinalysis results (Page 259):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60DE4E3-E867-41DF-9C9A-3AE3AAE90E5A}"/>
                  </a:ext>
                </a:extLst>
              </p:cNvPr>
              <p:cNvSpPr txBox="1"/>
              <p:nvPr/>
            </p:nvSpPr>
            <p:spPr>
              <a:xfrm>
                <a:off x="453006" y="1237345"/>
                <a:ext cx="11333526" cy="46835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AutoNum type="arabicPeriod"/>
                </a:pPr>
                <a:r>
                  <a:rPr lang="en-US" b="1" dirty="0"/>
                  <a:t>Calculate Sandra’s GFR.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𝐺𝐹𝑅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𝑐𝑟𝑒𝑎𝑡𝑖𝑛𝑒</m:t>
                              </m:r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𝑢𝑟𝑖𝑛𝑒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𝑡𝑜𝑡𝑎𝑙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𝑢𝑟𝑖𝑛𝑒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𝑣𝑜𝑙𝑢𝑚𝑒</m:t>
                          </m:r>
                        </m:num>
                        <m:den>
                          <m:sSub>
                            <m:sSubPr>
                              <m:ctrlP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𝑐𝑟𝑒𝑎𝑡𝑖𝑛𝑒</m:t>
                              </m:r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𝑝𝑙𝑎𝑠𝑚𝑎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120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𝑚𝑔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.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5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𝑑𝑎𝑦</m:t>
                          </m:r>
                        </m:num>
                        <m:den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𝑚𝑔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den>
                      </m:f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150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𝑑𝑎𝑦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  <a:p>
                <a:pPr marL="342900" indent="-342900">
                  <a:buFont typeface="+mj-lt"/>
                  <a:buAutoNum type="arabicPeriod" startAt="2"/>
                </a:pPr>
                <a:r>
                  <a:rPr lang="en-US" b="1" dirty="0"/>
                  <a:t>What is the filtered load of sodium?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𝐹𝑖𝑙𝑡𝑒𝑟𝑒𝑑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𝐿𝑜𝑎𝑑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𝑁𝑎</m:t>
                          </m:r>
                        </m:sub>
                      </m:sSub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𝑠𝑜𝑑𝑖𝑢𝑚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𝑝𝑙𝑎𝑠𝑚𝑎</m:t>
                          </m:r>
                        </m:sub>
                      </m:sSub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𝐺𝐹𝑅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𝑚𝑔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150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𝑑𝑎𝑦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1200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𝑚𝑔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𝑑𝑎𝑦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  <a:p>
                <a:pPr marL="342900" indent="-342900">
                  <a:buFont typeface="+mj-lt"/>
                  <a:buAutoNum type="arabicPeriod" startAt="3"/>
                </a:pPr>
                <a:r>
                  <a:rPr lang="en-US" b="1" dirty="0"/>
                  <a:t>What is the filtered load of glucose?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𝐹𝑖𝑙𝑡𝑒𝑟𝑒𝑑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𝐿𝑜𝑎𝑑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𝐺𝑙𝑢𝑐𝑜𝑠𝑒</m:t>
                          </m:r>
                        </m:sub>
                      </m:sSub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𝑔𝑙𝑢𝑐𝑜𝑠𝑒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𝑝𝑙𝑎𝑠𝑚𝑎</m:t>
                          </m:r>
                        </m:sub>
                      </m:sSub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𝐺𝐹𝑅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15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𝑚𝑔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150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𝑑𝑎𝑦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2250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𝑚𝑔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𝑑𝑎𝑦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  <a:p>
                <a:pPr marL="342900" indent="-342900">
                  <a:buFont typeface="+mj-lt"/>
                  <a:buAutoNum type="arabicPeriod" startAt="4"/>
                </a:pPr>
                <a:r>
                  <a:rPr lang="en-US" b="1" dirty="0"/>
                  <a:t>What is the filtered load of magnesium?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𝐹𝑖𝑙𝑡𝑒𝑟𝑒𝑑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𝐿𝑜𝑎𝑑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𝑀𝑔</m:t>
                          </m:r>
                        </m:sub>
                      </m:sSub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m:rPr>
                              <m:nor/>
                            </m:rPr>
                            <a:rPr lang="en-US" dirty="0">
                              <a:solidFill>
                                <a:srgbClr val="FF0000"/>
                              </a:solidFill>
                            </a:rPr>
                            <m:t>magnesium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𝑝𝑙𝑎𝑠𝑚𝑎</m:t>
                          </m:r>
                        </m:sub>
                      </m:sSub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𝐺𝐹𝑅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20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𝑚𝑔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150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𝑑𝑎𝑦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3000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𝑚𝑔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𝑑𝑎𝑦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  <a:p>
                <a:pPr marL="342900" indent="-342900">
                  <a:buFont typeface="+mj-lt"/>
                  <a:buAutoNum type="arabicPeriod" startAt="5"/>
                </a:pPr>
                <a:r>
                  <a:rPr lang="en-US" b="1" dirty="0"/>
                  <a:t>What is the renal handling for potassium?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𝐹𝑖𝑙𝑡𝑒𝑟𝑒𝑑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𝐿𝑜𝑎𝑑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sub>
                      </m:sSub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m:rPr>
                              <m:nor/>
                            </m:rPr>
                            <a:rPr lang="en-US" dirty="0">
                              <a:solidFill>
                                <a:srgbClr val="FF0000"/>
                              </a:solidFill>
                            </a:rPr>
                            <m:t>potassium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  <m:sub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𝑝𝑙𝑎𝑠𝑚𝑎</m:t>
                          </m:r>
                        </m:sub>
                      </m:sSub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𝐺𝐹𝑅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𝑚𝑔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150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𝑑𝑎𝑦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300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𝑚𝑔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𝑑𝑎𝑦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  <a:p>
                <a:endParaRPr lang="en-US" dirty="0">
                  <a:solidFill>
                    <a:srgbClr val="FF0000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𝑅𝑎𝑡𝑒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𝐸𝑥𝑐𝑟𝑒𝑡𝑖𝑜𝑛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sub>
                      </m:sSub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m:rPr>
                              <m:nor/>
                            </m:rPr>
                            <a:rPr lang="en-US" dirty="0">
                              <a:solidFill>
                                <a:srgbClr val="FF0000"/>
                              </a:solidFill>
                            </a:rPr>
                            <m:t>potassium</m:t>
                          </m:r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𝑢𝑟𝑖𝑛𝑒</m:t>
                          </m:r>
                        </m:sub>
                      </m:sSub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𝑡𝑜𝑡𝑎𝑙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𝑢𝑟𝑖𝑛𝑒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𝑣𝑜𝑙𝑢𝑚𝑒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𝑚𝑔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5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𝑑𝑎𝑦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30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𝑚𝑔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𝑑𝑎𝑦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  <a:p>
                <a:endParaRPr lang="en-US" dirty="0">
                  <a:solidFill>
                    <a:srgbClr val="FF0000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% 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𝑅𝑒𝑎𝑏𝑠𝑜𝑟𝑝𝑡𝑖𝑜𝑛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𝑓𝑖𝑙𝑡𝑒𝑟𝑒𝑑</m:t>
                              </m:r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𝑙𝑜𝑎𝑑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−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𝑟𝑎𝑡𝑒</m:t>
                              </m:r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𝑜𝑓</m:t>
                              </m:r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𝑒𝑥𝑐𝑟𝑒𝑡𝑖𝑜𝑛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𝑓𝑖𝑙𝑡𝑒𝑟𝑒𝑑</m:t>
                              </m:r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𝑙𝑜𝑎𝑑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100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300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𝑚𝑔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𝑑𝑎𝑦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−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30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𝑚𝑔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𝑑𝑎𝑦</m:t>
                          </m:r>
                        </m:num>
                        <m:den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300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𝑚𝑔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𝑑𝑎𝑦</m:t>
                          </m:r>
                        </m:den>
                      </m:f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100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90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60DE4E3-E867-41DF-9C9A-3AE3AAE90E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3006" y="1237345"/>
                <a:ext cx="11333526" cy="4683590"/>
              </a:xfrm>
              <a:prstGeom prst="rect">
                <a:avLst/>
              </a:prstGeom>
              <a:blipFill>
                <a:blip r:embed="rId3"/>
                <a:stretch>
                  <a:fillRect l="-430" t="-7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69988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3791"/>
            <a:ext cx="10515600" cy="883890"/>
          </a:xfrm>
        </p:spPr>
        <p:txBody>
          <a:bodyPr>
            <a:noAutofit/>
          </a:bodyPr>
          <a:lstStyle/>
          <a:p>
            <a:pPr algn="ctr"/>
            <a:r>
              <a:rPr lang="en-US" sz="24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Calculate the net filtration pressure if the forces are determined as the following: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F64F6876-BDFD-4B29-A123-FCA791E5372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7230" y="1234298"/>
                <a:ext cx="11081856" cy="2448469"/>
              </a:xfrm>
            </p:spPr>
            <p:txBody>
              <a:bodyPr numCol="1">
                <a:normAutofit/>
              </a:bodyPr>
              <a:lstStyle/>
              <a:p>
                <a:pPr marL="0" indent="0">
                  <a:buNone/>
                </a:pPr>
                <a:r>
                  <a:rPr lang="en-US" sz="1800" dirty="0"/>
                  <a:t>Hydrostatic pressure of Bowman’s capsule = 35 mmHg </a:t>
                </a:r>
              </a:p>
              <a:p>
                <a:pPr marL="0" indent="0">
                  <a:buNone/>
                </a:pPr>
                <a:r>
                  <a:rPr lang="en-US" sz="1800" dirty="0"/>
                  <a:t>Hydrostatic pressure of Glomerular capillaries = 60 mmHg </a:t>
                </a:r>
              </a:p>
              <a:p>
                <a:pPr marL="0" indent="0">
                  <a:buNone/>
                </a:pPr>
                <a:r>
                  <a:rPr lang="en-US" sz="1800" dirty="0"/>
                  <a:t>Colloid osmotic pressure of Bowman’s capsule = 5 mmHg </a:t>
                </a:r>
              </a:p>
              <a:p>
                <a:pPr marL="0" indent="0">
                  <a:buNone/>
                </a:pPr>
                <a:r>
                  <a:rPr lang="en-US" sz="1800" dirty="0"/>
                  <a:t>Colloid osmotic pressure of Glomerular capillaries = 25 mmHg </a:t>
                </a:r>
              </a:p>
              <a:p>
                <a:pPr marL="0" indent="0">
                  <a:buNone/>
                </a:pPr>
                <a:endParaRPr lang="en-US" sz="1800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1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𝑁𝐹𝑃</m:t>
                    </m:r>
                    <m:r>
                      <a:rPr lang="en-US" sz="1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  </m:t>
                    </m:r>
                    <m:d>
                      <m:dPr>
                        <m:ctrlPr>
                          <a:rPr lang="en-US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𝐺𝐶</m:t>
                            </m:r>
                          </m:sub>
                        </m:sSub>
                        <m:r>
                          <a:rPr lang="en-US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+ </m:t>
                        </m:r>
                        <m:sSub>
                          <m:sSubPr>
                            <m:ctrlPr>
                              <a:rPr lang="en-US" sz="18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𝐵𝐶</m:t>
                            </m:r>
                          </m:sub>
                        </m:sSub>
                      </m:e>
                    </m:d>
                    <m:r>
                      <a:rPr lang="en-US" sz="1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−</m:t>
                    </m:r>
                    <m:d>
                      <m:dPr>
                        <m:ctrlPr>
                          <a:rPr lang="en-US" sz="1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𝐵𝐶</m:t>
                            </m:r>
                          </m:sub>
                        </m:sSub>
                        <m:r>
                          <a:rPr lang="en-US" sz="1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+ </m:t>
                        </m:r>
                        <m:sSub>
                          <m:sSubPr>
                            <m:ctrlPr>
                              <a:rPr lang="en-US" sz="1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sz="18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𝐺𝐶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1800" dirty="0">
                    <a:solidFill>
                      <a:srgbClr val="FF0000"/>
                    </a:solidFill>
                  </a:rPr>
                  <a:t> =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1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60</m:t>
                        </m:r>
                        <m:r>
                          <a:rPr lang="en-US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𝑚𝑚𝐻𝑔</m:t>
                        </m:r>
                        <m:r>
                          <a:rPr lang="en-US" sz="1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  <m:r>
                          <a:rPr lang="en-US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𝑚𝑚𝐻𝑔</m:t>
                        </m:r>
                      </m:e>
                    </m:d>
                    <m:r>
                      <a:rPr lang="en-US" sz="18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−</m:t>
                    </m:r>
                    <m:d>
                      <m:dPr>
                        <m:ctrlPr>
                          <a:rPr lang="en-US" sz="1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35</m:t>
                        </m:r>
                        <m:r>
                          <a:rPr lang="en-US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𝑚𝑚𝐻𝑔</m:t>
                        </m:r>
                        <m:r>
                          <a:rPr lang="en-US" sz="1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25</m:t>
                        </m:r>
                        <m:r>
                          <a:rPr lang="en-US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𝑚𝑚𝐻𝑔</m:t>
                        </m:r>
                      </m:e>
                    </m:d>
                    <m:r>
                      <a:rPr lang="en-US" sz="1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sz="1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𝑚𝑚𝐻𝑔</m:t>
                    </m:r>
                  </m:oMath>
                </a14:m>
                <a:endParaRPr lang="en-US" sz="18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F64F6876-BDFD-4B29-A123-FCA791E5372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7230" y="1234298"/>
                <a:ext cx="11081856" cy="2448469"/>
              </a:xfrm>
              <a:blipFill>
                <a:blip r:embed="rId3"/>
                <a:stretch>
                  <a:fillRect l="-440" t="-22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560DE4E3-E867-41DF-9C9A-3AE3AAE90E5A}"/>
              </a:ext>
            </a:extLst>
          </p:cNvPr>
          <p:cNvSpPr txBox="1"/>
          <p:nvPr/>
        </p:nvSpPr>
        <p:spPr>
          <a:xfrm>
            <a:off x="587229" y="3967993"/>
            <a:ext cx="11081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Based on the calculation you have made, knowing that normal net filtration pressure is 10 </a:t>
            </a:r>
          </a:p>
          <a:p>
            <a:r>
              <a:rPr lang="en-US" dirty="0"/>
              <a:t>mmHg, is this person filtering a normal volume, less or more volume of fluid per day?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 Since it is less than normal, this person would filter less fluid per day than a healthy individual. </a:t>
            </a:r>
          </a:p>
        </p:txBody>
      </p:sp>
    </p:spTree>
    <p:extLst>
      <p:ext uri="{BB962C8B-B14F-4D97-AF65-F5344CB8AC3E}">
        <p14:creationId xmlns:p14="http://schemas.microsoft.com/office/powerpoint/2010/main" val="728921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4400" b="1" dirty="0">
                <a:solidFill>
                  <a:srgbClr val="4F2683"/>
                </a:solidFill>
                <a:latin typeface="+mn-lt"/>
              </a:rPr>
              <a:t>Renal Physiology</a:t>
            </a:r>
            <a:endParaRPr lang="en-CA" sz="5400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41E30B57-141A-42DC-B419-BCFCDB3A53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/>
          <a:p>
            <a:r>
              <a:rPr lang="en-US" sz="2800" dirty="0"/>
              <a:t>Chapter 8: Dr. Woods</a:t>
            </a:r>
          </a:p>
        </p:txBody>
      </p:sp>
    </p:spTree>
    <p:extLst>
      <p:ext uri="{BB962C8B-B14F-4D97-AF65-F5344CB8AC3E}">
        <p14:creationId xmlns:p14="http://schemas.microsoft.com/office/powerpoint/2010/main" val="25117700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75105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 individual suffers from kidney failure, which leads to development of a disease. Their symptoms are likely linked to …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7337"/>
            <a:ext cx="10515600" cy="3911834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sz="3200" dirty="0"/>
              <a:t>Build up of waste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3200" dirty="0"/>
              <a:t>Inability to produce new glucose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3200" dirty="0"/>
              <a:t>Inability to produce hormones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3200" dirty="0"/>
              <a:t>Severe ion imbalance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3738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75105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 individual suffers from kidney failure, which leads to development of a disease. Their symptoms are likely linked to …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7337"/>
            <a:ext cx="10515600" cy="3911834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sz="3200" dirty="0"/>
              <a:t>Build up of waste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3200" dirty="0"/>
              <a:t>Inability to produce new glucose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3200" dirty="0"/>
              <a:t>Inability to produce hormones</a:t>
            </a:r>
          </a:p>
          <a:p>
            <a:pPr marL="514350" indent="-514350">
              <a:buFont typeface="+mj-lt"/>
              <a:buAutoNum type="alphaUcPeriod"/>
            </a:pPr>
            <a:r>
              <a:rPr lang="en-US" sz="3200" dirty="0">
                <a:solidFill>
                  <a:srgbClr val="FF0000"/>
                </a:solidFill>
              </a:rPr>
              <a:t>Severe ion imbalance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937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Kidney Functions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1"/>
            <a:ext cx="10515600" cy="4415170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sz="3200" dirty="0"/>
              <a:t>Regulation of ECF volume and blood pressure</a:t>
            </a:r>
          </a:p>
          <a:p>
            <a:pPr marL="514350" indent="-514350">
              <a:buAutoNum type="arabicPeriod"/>
            </a:pPr>
            <a:r>
              <a:rPr lang="en-US" sz="3200" dirty="0"/>
              <a:t>Regulation of osmolarity</a:t>
            </a:r>
          </a:p>
          <a:p>
            <a:pPr marL="514350" indent="-514350">
              <a:buAutoNum type="arabicPeriod"/>
            </a:pPr>
            <a:r>
              <a:rPr lang="en-US" sz="3200" dirty="0"/>
              <a:t>Maintain ion balance</a:t>
            </a:r>
          </a:p>
          <a:p>
            <a:pPr marL="514350" indent="-514350">
              <a:buAutoNum type="arabicPeriod"/>
            </a:pPr>
            <a:r>
              <a:rPr lang="en-US" sz="3200" dirty="0"/>
              <a:t>Maintenance of body pH</a:t>
            </a:r>
          </a:p>
          <a:p>
            <a:pPr marL="514350" indent="-514350">
              <a:buAutoNum type="arabicPeriod"/>
            </a:pPr>
            <a:r>
              <a:rPr lang="en-US" sz="3200" dirty="0"/>
              <a:t>Excretion of wastes</a:t>
            </a:r>
          </a:p>
          <a:p>
            <a:pPr marL="514350" indent="-514350">
              <a:buAutoNum type="arabicPeriod"/>
            </a:pPr>
            <a:r>
              <a:rPr lang="en-US" sz="3200" dirty="0"/>
              <a:t>Production of hormones</a:t>
            </a:r>
          </a:p>
          <a:p>
            <a:pPr marL="514350" indent="-514350">
              <a:buAutoNum type="arabicPeriod"/>
            </a:pPr>
            <a:r>
              <a:rPr lang="en-US" sz="3200" dirty="0"/>
              <a:t>Gluconeogenesis</a:t>
            </a:r>
          </a:p>
          <a:p>
            <a:pPr marL="0" indent="0">
              <a:buNone/>
            </a:pPr>
            <a:endParaRPr lang="en-CA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6934E25-260A-4ECE-B58A-532BC2AFF0D1}"/>
              </a:ext>
            </a:extLst>
          </p:cNvPr>
          <p:cNvSpPr/>
          <p:nvPr/>
        </p:nvSpPr>
        <p:spPr>
          <a:xfrm>
            <a:off x="758286" y="1505418"/>
            <a:ext cx="8420548" cy="1655794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5AD3A6-3535-4B99-904B-C9C6B54957BE}"/>
              </a:ext>
            </a:extLst>
          </p:cNvPr>
          <p:cNvSpPr txBox="1"/>
          <p:nvPr/>
        </p:nvSpPr>
        <p:spPr>
          <a:xfrm>
            <a:off x="9292683" y="1374194"/>
            <a:ext cx="289931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The kidneys most important role is to regulate salt and water balance, not to remove waste</a:t>
            </a:r>
          </a:p>
        </p:txBody>
      </p:sp>
    </p:spTree>
    <p:extLst>
      <p:ext uri="{BB962C8B-B14F-4D97-AF65-F5344CB8AC3E}">
        <p14:creationId xmlns:p14="http://schemas.microsoft.com/office/powerpoint/2010/main" val="3659417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Kidney Anatomy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189" y="1297577"/>
            <a:ext cx="7147560" cy="4415170"/>
          </a:xfrm>
        </p:spPr>
        <p:txBody>
          <a:bodyPr>
            <a:normAutofit fontScale="92500"/>
          </a:bodyPr>
          <a:lstStyle/>
          <a:p>
            <a:r>
              <a:rPr lang="en-CA" sz="3200" dirty="0"/>
              <a:t>Two kidneys that sit posterior and outside of abdominal cavity (i.e. retroperitoneal)</a:t>
            </a:r>
          </a:p>
          <a:p>
            <a:pPr>
              <a:buClr>
                <a:schemeClr val="tx1"/>
              </a:buClr>
            </a:pPr>
            <a:r>
              <a:rPr lang="en-CA" sz="3200" dirty="0">
                <a:solidFill>
                  <a:srgbClr val="FF0000"/>
                </a:solidFill>
              </a:rPr>
              <a:t>Cortex</a:t>
            </a:r>
            <a:r>
              <a:rPr lang="en-CA" sz="3200" dirty="0"/>
              <a:t> = outer portion</a:t>
            </a:r>
          </a:p>
          <a:p>
            <a:pPr>
              <a:buClr>
                <a:schemeClr val="tx1"/>
              </a:buClr>
            </a:pPr>
            <a:r>
              <a:rPr lang="en-CA" sz="3200" dirty="0">
                <a:solidFill>
                  <a:srgbClr val="FF0000"/>
                </a:solidFill>
              </a:rPr>
              <a:t>Medulla</a:t>
            </a:r>
            <a:r>
              <a:rPr lang="en-CA" sz="3200" dirty="0"/>
              <a:t> = inner portion</a:t>
            </a:r>
          </a:p>
          <a:p>
            <a:r>
              <a:rPr lang="en-CA" sz="3200" dirty="0"/>
              <a:t>Fluid collected into minor calyces  </a:t>
            </a:r>
            <a:r>
              <a:rPr lang="en-CA" sz="3200" dirty="0">
                <a:sym typeface="Wingdings" panose="05000000000000000000" pitchFamily="2" charset="2"/>
              </a:rPr>
              <a:t></a:t>
            </a:r>
            <a:r>
              <a:rPr lang="en-CA" sz="3200" dirty="0"/>
              <a:t> major calyces </a:t>
            </a:r>
            <a:r>
              <a:rPr lang="en-CA" sz="3200" dirty="0">
                <a:sym typeface="Wingdings" panose="05000000000000000000" pitchFamily="2" charset="2"/>
              </a:rPr>
              <a:t></a:t>
            </a:r>
            <a:r>
              <a:rPr lang="en-CA" sz="3200" dirty="0"/>
              <a:t> renal pelvis </a:t>
            </a:r>
            <a:r>
              <a:rPr lang="en-CA" sz="3200" dirty="0">
                <a:sym typeface="Wingdings" panose="05000000000000000000" pitchFamily="2" charset="2"/>
              </a:rPr>
              <a:t></a:t>
            </a:r>
            <a:r>
              <a:rPr lang="en-CA" sz="3200" dirty="0"/>
              <a:t> ureter</a:t>
            </a:r>
          </a:p>
          <a:p>
            <a:r>
              <a:rPr lang="en-CA" sz="3200" dirty="0"/>
              <a:t>Renal artery carries blood to kidneys</a:t>
            </a:r>
          </a:p>
          <a:p>
            <a:r>
              <a:rPr lang="en-CA" sz="3200" dirty="0"/>
              <a:t>Renal vein carries blood away from kidneys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0F1CBB-3E53-48B4-8511-5C4AB76C7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474" y="1466300"/>
            <a:ext cx="4694526" cy="375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0750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Nephron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6233160" cy="441517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Functional unit of kidney</a:t>
            </a:r>
          </a:p>
          <a:p>
            <a:r>
              <a:rPr lang="en-US" dirty="0"/>
              <a:t>~1 million per kidney</a:t>
            </a:r>
          </a:p>
          <a:p>
            <a:r>
              <a:rPr lang="en-US" dirty="0"/>
              <a:t>Two major components:</a:t>
            </a:r>
          </a:p>
          <a:p>
            <a:pPr marL="514350" indent="-514350">
              <a:buAutoNum type="arabicPeriod"/>
            </a:pPr>
            <a:r>
              <a:rPr lang="en-US" dirty="0"/>
              <a:t>Renal corpuscle: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Contains glomerulus and Bowman’s capsule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Where filtration occurs</a:t>
            </a:r>
          </a:p>
          <a:p>
            <a:pPr marL="514350" indent="-514350">
              <a:buAutoNum type="arabicPeriod"/>
            </a:pPr>
            <a:r>
              <a:rPr lang="en-US" dirty="0"/>
              <a:t>Tubule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Proximal tubule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descending limb of loop of Henle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ascending limb of loop of Henle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distal convoluted tubule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Where reabsorption and secretion occur</a:t>
            </a:r>
          </a:p>
          <a:p>
            <a:pPr marL="0" indent="0">
              <a:buNone/>
            </a:pPr>
            <a:endParaRPr lang="en-CA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C704E81-5908-4EE6-9A55-96E18841C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1360" y="1097760"/>
            <a:ext cx="5002120" cy="4476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847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698"/>
            <a:ext cx="10515600" cy="835267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Nephron Organization In The Kidney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274" y="1034929"/>
            <a:ext cx="11223172" cy="441517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</a:pPr>
            <a:r>
              <a:rPr lang="en-US" sz="2000" dirty="0">
                <a:solidFill>
                  <a:srgbClr val="FF0000"/>
                </a:solidFill>
              </a:rPr>
              <a:t>Renal corpuscle </a:t>
            </a:r>
            <a:r>
              <a:rPr lang="en-US" sz="2000" dirty="0"/>
              <a:t>located in cortex</a:t>
            </a:r>
          </a:p>
          <a:p>
            <a:pPr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</a:pPr>
            <a:r>
              <a:rPr lang="en-US" sz="2000" dirty="0">
                <a:solidFill>
                  <a:srgbClr val="FF0000"/>
                </a:solidFill>
              </a:rPr>
              <a:t>Loop of Henle </a:t>
            </a:r>
            <a:r>
              <a:rPr lang="en-US" sz="2000" dirty="0"/>
              <a:t>projects into and out of renal medulla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/>
              <a:t>4-5 nephrons share a collecting duct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/>
              <a:t>Collecting ducts drain into minor calyx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/>
              <a:t>In 3D, the ascending limb is found near the glomerulus</a:t>
            </a:r>
          </a:p>
          <a:p>
            <a:pPr marL="0" indent="0">
              <a:buNone/>
            </a:pPr>
            <a:endParaRPr lang="en-CA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8B04484-639E-4E8F-804B-3E8B27FBE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8574" y="3037412"/>
            <a:ext cx="5274479" cy="294006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672DD1F-83A8-4A73-8A60-5C3471C989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8811" y="1034929"/>
            <a:ext cx="5088089" cy="353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570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b="1" dirty="0">
                <a:solidFill>
                  <a:srgbClr val="4F2683"/>
                </a:solidFill>
                <a:latin typeface="+mn-lt"/>
              </a:rPr>
              <a:t>Tutorial 14</a:t>
            </a:r>
            <a:br>
              <a:rPr lang="en-US" sz="4800" b="1" dirty="0">
                <a:solidFill>
                  <a:srgbClr val="4F2683"/>
                </a:solidFill>
                <a:latin typeface="+mn-lt"/>
              </a:rPr>
            </a:br>
            <a:r>
              <a:rPr lang="en-US" sz="4800" b="1" dirty="0">
                <a:solidFill>
                  <a:srgbClr val="4F2683"/>
                </a:solidFill>
                <a:latin typeface="+mn-lt"/>
              </a:rPr>
              <a:t>Sections 009/010</a:t>
            </a:r>
            <a:endParaRPr lang="en-CA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8022D7B-DBD1-444A-8386-F86C549ED1C0}"/>
              </a:ext>
            </a:extLst>
          </p:cNvPr>
          <p:cNvSpPr txBox="1"/>
          <p:nvPr/>
        </p:nvSpPr>
        <p:spPr>
          <a:xfrm>
            <a:off x="4397524" y="3916641"/>
            <a:ext cx="39443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2800" dirty="0"/>
              <a:t>TA: </a:t>
            </a:r>
            <a:r>
              <a:rPr lang="en-CA" sz="2800" dirty="0" err="1"/>
              <a:t>Greydon</a:t>
            </a:r>
            <a:r>
              <a:rPr lang="en-CA" sz="2800" dirty="0"/>
              <a:t> Gilmore</a:t>
            </a:r>
          </a:p>
          <a:p>
            <a:pPr algn="r"/>
            <a:r>
              <a:rPr lang="en-CA" sz="2800" dirty="0"/>
              <a:t>Physiology 2130</a:t>
            </a:r>
          </a:p>
          <a:p>
            <a:pPr algn="r"/>
            <a:r>
              <a:rPr lang="en-CA" sz="2800" dirty="0">
                <a:cs typeface="Arial Unicode MS"/>
              </a:rPr>
              <a:t>Jan 21</a:t>
            </a:r>
            <a:r>
              <a:rPr lang="en-CA" sz="2800" baseline="30000" dirty="0">
                <a:cs typeface="Arial Unicode MS"/>
              </a:rPr>
              <a:t>st</a:t>
            </a:r>
            <a:r>
              <a:rPr lang="en-CA" sz="2800" dirty="0">
                <a:cs typeface="Arial Unicode MS"/>
              </a:rPr>
              <a:t>, 2020</a:t>
            </a:r>
            <a:endParaRPr lang="en-US" sz="2800" dirty="0"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37614917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Types of Nephrons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D55F302-6459-4C07-8925-8C67FD3FC1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7616" y="1252521"/>
            <a:ext cx="4120290" cy="4484395"/>
          </a:xfrm>
          <a:prstGeom prst="rect">
            <a:avLst/>
          </a:prstGeom>
        </p:spPr>
      </p:pic>
      <p:graphicFrame>
        <p:nvGraphicFramePr>
          <p:cNvPr id="9" name="Content Placeholder 6">
            <a:extLst>
              <a:ext uri="{FF2B5EF4-FFF2-40B4-BE49-F238E27FC236}">
                <a16:creationId xmlns:a16="http://schemas.microsoft.com/office/drawing/2014/main" id="{43A393D9-6E89-4506-B29E-B3955493A1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4139112"/>
              </p:ext>
            </p:extLst>
          </p:nvPr>
        </p:nvGraphicFramePr>
        <p:xfrm>
          <a:off x="384094" y="1370255"/>
          <a:ext cx="7224721" cy="4070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7730">
                  <a:extLst>
                    <a:ext uri="{9D8B030D-6E8A-4147-A177-3AD203B41FA5}">
                      <a16:colId xmlns:a16="http://schemas.microsoft.com/office/drawing/2014/main" val="2654299242"/>
                    </a:ext>
                  </a:extLst>
                </a:gridCol>
                <a:gridCol w="1904301">
                  <a:extLst>
                    <a:ext uri="{9D8B030D-6E8A-4147-A177-3AD203B41FA5}">
                      <a16:colId xmlns:a16="http://schemas.microsoft.com/office/drawing/2014/main" val="3464483778"/>
                    </a:ext>
                  </a:extLst>
                </a:gridCol>
                <a:gridCol w="1912690">
                  <a:extLst>
                    <a:ext uri="{9D8B030D-6E8A-4147-A177-3AD203B41FA5}">
                      <a16:colId xmlns:a16="http://schemas.microsoft.com/office/drawing/2014/main" val="1260208292"/>
                    </a:ext>
                  </a:extLst>
                </a:gridCol>
              </a:tblGrid>
              <a:tr h="62311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Juxamedullary</a:t>
                      </a:r>
                      <a:r>
                        <a:rPr lang="en-US" dirty="0"/>
                        <a:t> Nephron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Cortical Nephron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046568"/>
                  </a:ext>
                </a:extLst>
              </a:tr>
              <a:tr h="403120">
                <a:tc>
                  <a:txBody>
                    <a:bodyPr/>
                    <a:lstStyle/>
                    <a:p>
                      <a:r>
                        <a:rPr lang="en-US" sz="1800" b="1" dirty="0"/>
                        <a:t># in Kidney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Few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Many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1967664"/>
                  </a:ext>
                </a:extLst>
              </a:tr>
              <a:tr h="62311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Ability to concentrate urine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Good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Bad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3141184"/>
                  </a:ext>
                </a:extLst>
              </a:tr>
              <a:tr h="62311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Ability to filter blood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Good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Good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098050"/>
                  </a:ext>
                </a:extLst>
              </a:tr>
              <a:tr h="89233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Location of Corpuscle in Cortex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Low</a:t>
                      </a:r>
                    </a:p>
                    <a:p>
                      <a:pPr algn="ctr"/>
                      <a:endParaRPr lang="en-US" sz="1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High</a:t>
                      </a:r>
                    </a:p>
                    <a:p>
                      <a:pPr algn="ctr"/>
                      <a:endParaRPr lang="en-US" sz="18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4423243"/>
                  </a:ext>
                </a:extLst>
              </a:tr>
              <a:tr h="369091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Loop of Henle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Long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Short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2267146"/>
                  </a:ext>
                </a:extLst>
              </a:tr>
              <a:tr h="51997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Capillaries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Vasa recta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Peritubular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15722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1666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 blood is detected in a patient’s urine, you can conclude that: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1"/>
            <a:ext cx="10515600" cy="4415170"/>
          </a:xfrm>
        </p:spPr>
        <p:txBody>
          <a:bodyPr>
            <a:normAutofit/>
          </a:bodyPr>
          <a:lstStyle/>
          <a:p>
            <a:pPr marL="514350" indent="-514350">
              <a:buAutoNum type="alphaUcPeriod"/>
            </a:pPr>
            <a:r>
              <a:rPr lang="en-US" dirty="0"/>
              <a:t>There is damage to the glomerulus that lead to abnormal filtration</a:t>
            </a:r>
          </a:p>
          <a:p>
            <a:pPr marL="514350" indent="-514350">
              <a:buAutoNum type="alphaUcPeriod"/>
            </a:pPr>
            <a:r>
              <a:rPr lang="en-US" dirty="0"/>
              <a:t>There is damage to the glomerulus that lead to abnormal reabsorption</a:t>
            </a:r>
          </a:p>
          <a:p>
            <a:pPr marL="514350" indent="-514350">
              <a:buAutoNum type="alphaUcPeriod"/>
            </a:pPr>
            <a:r>
              <a:rPr lang="en-US" dirty="0"/>
              <a:t>There is damage to the collecting duct that lead to abnormal reabsorption</a:t>
            </a:r>
          </a:p>
          <a:p>
            <a:pPr marL="514350" indent="-514350">
              <a:buAutoNum type="alphaUcPeriod"/>
            </a:pPr>
            <a:r>
              <a:rPr lang="en-US" dirty="0"/>
              <a:t>There is damage to the colleting duct that lead to abnormal secretion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0751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 blood is detected in a patient’s urine, you can conclude that: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1"/>
            <a:ext cx="10515600" cy="4415170"/>
          </a:xfrm>
        </p:spPr>
        <p:txBody>
          <a:bodyPr>
            <a:normAutofit/>
          </a:bodyPr>
          <a:lstStyle/>
          <a:p>
            <a:pPr marL="514350" indent="-514350">
              <a:buAutoNum type="alphaUcPeriod"/>
            </a:pPr>
            <a:r>
              <a:rPr lang="en-US" dirty="0">
                <a:solidFill>
                  <a:srgbClr val="FF0000"/>
                </a:solidFill>
              </a:rPr>
              <a:t>There is damage to the glomerulus that lead to abnormal filtration</a:t>
            </a:r>
          </a:p>
          <a:p>
            <a:pPr marL="514350" indent="-514350">
              <a:buAutoNum type="alphaUcPeriod"/>
            </a:pPr>
            <a:r>
              <a:rPr lang="en-US" dirty="0"/>
              <a:t>There is damage to the glomerulus that lead to abnormal reabsorption</a:t>
            </a:r>
          </a:p>
          <a:p>
            <a:pPr marL="514350" indent="-514350">
              <a:buAutoNum type="alphaUcPeriod"/>
            </a:pPr>
            <a:r>
              <a:rPr lang="en-US" dirty="0"/>
              <a:t>There is damage to the collecting duct that lead to abnormal reabsorption</a:t>
            </a:r>
          </a:p>
          <a:p>
            <a:pPr marL="514350" indent="-514350">
              <a:buAutoNum type="alphaUcPeriod"/>
            </a:pPr>
            <a:r>
              <a:rPr lang="en-US" dirty="0"/>
              <a:t>There is damage to the colleting duct that lead to abnormal secretion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730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Renal Corpuscle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268" y="1221415"/>
            <a:ext cx="6729549" cy="4415170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Glomerulus: </a:t>
            </a:r>
            <a:r>
              <a:rPr lang="en-US" dirty="0"/>
              <a:t>Group of fenestrated capillaries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Fenestrations </a:t>
            </a:r>
            <a:r>
              <a:rPr lang="en-US" dirty="0"/>
              <a:t>allow passage of many substances (ions, water, etc.) into Bowman’s space (except red/white blood cells)</a:t>
            </a:r>
          </a:p>
          <a:p>
            <a:r>
              <a:rPr lang="en-US" dirty="0"/>
              <a:t>Cells of Bowman’s capsule (outer layer) are </a:t>
            </a:r>
            <a:r>
              <a:rPr lang="en-US" dirty="0">
                <a:solidFill>
                  <a:srgbClr val="FF0000"/>
                </a:solidFill>
              </a:rPr>
              <a:t>simple squamous epithelial cells</a:t>
            </a:r>
          </a:p>
          <a:p>
            <a:r>
              <a:rPr lang="en-US" dirty="0"/>
              <a:t>Cells of Bowman’s capsule (inner layer) are called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podocytes</a:t>
            </a:r>
          </a:p>
          <a:p>
            <a:r>
              <a:rPr lang="en-US" dirty="0"/>
              <a:t>Cells of glomerular capillaries are called </a:t>
            </a:r>
            <a:r>
              <a:rPr lang="en-US" dirty="0">
                <a:solidFill>
                  <a:srgbClr val="FF0000"/>
                </a:solidFill>
              </a:rPr>
              <a:t>endothelial cells</a:t>
            </a:r>
          </a:p>
          <a:p>
            <a:r>
              <a:rPr lang="en-US" dirty="0"/>
              <a:t>Endothelial cells are fused with podocytes by </a:t>
            </a:r>
            <a:r>
              <a:rPr lang="en-US" dirty="0">
                <a:solidFill>
                  <a:srgbClr val="FF0000"/>
                </a:solidFill>
              </a:rPr>
              <a:t>basal lamina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F202A8-329F-4256-9449-7EB531358E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2354" y="1297577"/>
            <a:ext cx="5329646" cy="366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138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Barriers to Filtration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1"/>
            <a:ext cx="11092543" cy="1706879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/>
              <a:t>Size of glomerular gaps/fenestrations</a:t>
            </a:r>
          </a:p>
          <a:p>
            <a:pPr marL="514350" indent="-514350">
              <a:buAutoNum type="arabicPeriod"/>
            </a:pPr>
            <a:r>
              <a:rPr lang="en-US" dirty="0"/>
              <a:t>Gaps in basal lamina</a:t>
            </a:r>
          </a:p>
          <a:p>
            <a:pPr marL="514350" indent="-514350">
              <a:buAutoNum type="arabicPeriod"/>
            </a:pPr>
            <a:r>
              <a:rPr lang="en-US" dirty="0"/>
              <a:t>Space between podocytes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6322324-B346-40EA-AB8B-EB6872DD6D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6007" y="3004945"/>
            <a:ext cx="4556928" cy="290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2877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Juxtaglomerular Apparatus (JGA)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24001"/>
            <a:ext cx="5971903" cy="4415170"/>
          </a:xfrm>
        </p:spPr>
        <p:txBody>
          <a:bodyPr>
            <a:normAutofit/>
          </a:bodyPr>
          <a:lstStyle/>
          <a:p>
            <a:r>
              <a:rPr lang="en-US" dirty="0"/>
              <a:t>Structure formed by late ascending loop of Henle passing between afferent and efferent arteriole near renal corpuscle</a:t>
            </a:r>
          </a:p>
          <a:p>
            <a:r>
              <a:rPr lang="en-US" dirty="0"/>
              <a:t>Specialized cells of ascending limb called </a:t>
            </a:r>
            <a:r>
              <a:rPr lang="en-US" dirty="0">
                <a:solidFill>
                  <a:srgbClr val="FF0000"/>
                </a:solidFill>
              </a:rPr>
              <a:t>macula </a:t>
            </a:r>
            <a:r>
              <a:rPr lang="en-US" dirty="0" err="1">
                <a:solidFill>
                  <a:srgbClr val="FF0000"/>
                </a:solidFill>
              </a:rPr>
              <a:t>densa</a:t>
            </a:r>
            <a:r>
              <a:rPr lang="en-US" dirty="0">
                <a:solidFill>
                  <a:srgbClr val="FF0000"/>
                </a:solidFill>
              </a:rPr>
              <a:t> cells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800" dirty="0"/>
              <a:t>Detect [Na</a:t>
            </a:r>
            <a:r>
              <a:rPr lang="en-US" sz="2800" baseline="30000" dirty="0"/>
              <a:t>+</a:t>
            </a:r>
            <a:r>
              <a:rPr lang="en-US" sz="2800" dirty="0"/>
              <a:t>] and [Cl</a:t>
            </a:r>
            <a:r>
              <a:rPr lang="en-US" sz="2800" baseline="30000" dirty="0"/>
              <a:t>-</a:t>
            </a:r>
            <a:r>
              <a:rPr lang="en-US" sz="2800" dirty="0"/>
              <a:t>] in filtrate</a:t>
            </a:r>
          </a:p>
          <a:p>
            <a:r>
              <a:rPr lang="en-US" dirty="0"/>
              <a:t>Specialized cells on arteriole called </a:t>
            </a:r>
            <a:r>
              <a:rPr lang="en-US" dirty="0">
                <a:solidFill>
                  <a:srgbClr val="FF0000"/>
                </a:solidFill>
              </a:rPr>
              <a:t>granular cells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800" dirty="0"/>
              <a:t>Produce renin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E527AC-31E9-4207-8AD9-7581CD3963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0103" y="1602963"/>
            <a:ext cx="5194663" cy="3570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027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Blood Flow In Kidneys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1"/>
            <a:ext cx="10515600" cy="441517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Receives 20% of cardiac output</a:t>
            </a:r>
          </a:p>
          <a:p>
            <a:pPr marL="0" indent="0">
              <a:buNone/>
            </a:pPr>
            <a:endParaRPr lang="en-CA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0C9B73-AF2D-42A5-A074-16468AFF16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284" y="2095938"/>
            <a:ext cx="4673609" cy="34393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BDA412-7F2C-424D-8004-5F466F7750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5669" y="2043030"/>
            <a:ext cx="5611443" cy="3492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0883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 Key Processes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2CDB98-7C87-47AA-83F1-C2A50A8B02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6759" y="1194890"/>
            <a:ext cx="5318482" cy="1766424"/>
          </a:xfrm>
          <a:prstGeom prst="rect">
            <a:avLst/>
          </a:prstGeom>
        </p:spPr>
      </p:pic>
      <p:graphicFrame>
        <p:nvGraphicFramePr>
          <p:cNvPr id="7" name="Content Placeholder 5">
            <a:extLst>
              <a:ext uri="{FF2B5EF4-FFF2-40B4-BE49-F238E27FC236}">
                <a16:creationId xmlns:a16="http://schemas.microsoft.com/office/drawing/2014/main" id="{6E1B29EE-D31D-4A22-B3B6-99B38B6BE1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2420572"/>
              </p:ext>
            </p:extLst>
          </p:nvPr>
        </p:nvGraphicFramePr>
        <p:xfrm>
          <a:off x="890631" y="3040706"/>
          <a:ext cx="10410738" cy="24208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6224">
                  <a:extLst>
                    <a:ext uri="{9D8B030D-6E8A-4147-A177-3AD203B41FA5}">
                      <a16:colId xmlns:a16="http://schemas.microsoft.com/office/drawing/2014/main" val="2571625689"/>
                    </a:ext>
                  </a:extLst>
                </a:gridCol>
                <a:gridCol w="2614430">
                  <a:extLst>
                    <a:ext uri="{9D8B030D-6E8A-4147-A177-3AD203B41FA5}">
                      <a16:colId xmlns:a16="http://schemas.microsoft.com/office/drawing/2014/main" val="2208183586"/>
                    </a:ext>
                  </a:extLst>
                </a:gridCol>
                <a:gridCol w="2840042">
                  <a:extLst>
                    <a:ext uri="{9D8B030D-6E8A-4147-A177-3AD203B41FA5}">
                      <a16:colId xmlns:a16="http://schemas.microsoft.com/office/drawing/2014/main" val="1296402951"/>
                    </a:ext>
                  </a:extLst>
                </a:gridCol>
                <a:gridCol w="2840042">
                  <a:extLst>
                    <a:ext uri="{9D8B030D-6E8A-4147-A177-3AD203B41FA5}">
                      <a16:colId xmlns:a16="http://schemas.microsoft.com/office/drawing/2014/main" val="3555612090"/>
                    </a:ext>
                  </a:extLst>
                </a:gridCol>
              </a:tblGrid>
              <a:tr h="40258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Filtration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Reabsorption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Secretion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7767678"/>
                  </a:ext>
                </a:extLst>
              </a:tr>
              <a:tr h="594840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Where does it occur?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Renal Corpuscle</a:t>
                      </a:r>
                      <a:endParaRPr lang="en-US" sz="1600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Tubule</a:t>
                      </a:r>
                      <a:endParaRPr lang="en-US" sz="1600" baseline="-25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Tubule</a:t>
                      </a:r>
                      <a:endParaRPr lang="en-US" sz="1600" b="0" baseline="-250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3055978"/>
                  </a:ext>
                </a:extLst>
              </a:tr>
              <a:tr h="828585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From _____ to _____.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From glomerular capillaries to Bowman’s space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From lumen of tubule to surrounding capillaries (peritubular/ vasa recta)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From surrounding capillaries (peritubular/vasa recta) to lumen of tubule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8732143"/>
                  </a:ext>
                </a:extLst>
              </a:tr>
              <a:tr h="594840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Overall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Blood </a:t>
                      </a:r>
                      <a:r>
                        <a:rPr lang="en-US" sz="1600" dirty="0">
                          <a:sym typeface="Wingdings" panose="05000000000000000000" pitchFamily="2" charset="2"/>
                        </a:rPr>
                        <a:t> Pre-urine (filtrate)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Removes from filtrate (e.g. body wants to keep)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Adds to filtrate (e.g. body wants to remove as waste)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44115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95896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Glomerular Filtration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403" y="1374194"/>
            <a:ext cx="3876549" cy="4493623"/>
          </a:xfrm>
        </p:spPr>
        <p:txBody>
          <a:bodyPr>
            <a:normAutofit/>
          </a:bodyPr>
          <a:lstStyle/>
          <a:p>
            <a:pPr marL="342900" indent="-342900"/>
            <a:r>
              <a:rPr lang="en-US" dirty="0"/>
              <a:t>Of all the blood that arrives at kidney, only 20% is filtered</a:t>
            </a:r>
          </a:p>
          <a:p>
            <a:pPr marL="342900" indent="-342900"/>
            <a:r>
              <a:rPr lang="en-US" dirty="0"/>
              <a:t>Net filtration pressure (NFP): Sum of forces that affect filtration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dirty="0"/>
              <a:t>NFP &gt; 0: filtration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dirty="0"/>
              <a:t>NFP ≤ 0: no filtration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8" name="Content Placeholder 5">
            <a:extLst>
              <a:ext uri="{FF2B5EF4-FFF2-40B4-BE49-F238E27FC236}">
                <a16:creationId xmlns:a16="http://schemas.microsoft.com/office/drawing/2014/main" id="{66691E84-8817-4EA3-ADFB-976B281EE42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408955"/>
              </p:ext>
            </p:extLst>
          </p:nvPr>
        </p:nvGraphicFramePr>
        <p:xfrm>
          <a:off x="4105952" y="1384663"/>
          <a:ext cx="7947028" cy="36871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2303">
                  <a:extLst>
                    <a:ext uri="{9D8B030D-6E8A-4147-A177-3AD203B41FA5}">
                      <a16:colId xmlns:a16="http://schemas.microsoft.com/office/drawing/2014/main" val="2571625689"/>
                    </a:ext>
                  </a:extLst>
                </a:gridCol>
                <a:gridCol w="1540370">
                  <a:extLst>
                    <a:ext uri="{9D8B030D-6E8A-4147-A177-3AD203B41FA5}">
                      <a16:colId xmlns:a16="http://schemas.microsoft.com/office/drawing/2014/main" val="1590460861"/>
                    </a:ext>
                  </a:extLst>
                </a:gridCol>
                <a:gridCol w="1608893">
                  <a:extLst>
                    <a:ext uri="{9D8B030D-6E8A-4147-A177-3AD203B41FA5}">
                      <a16:colId xmlns:a16="http://schemas.microsoft.com/office/drawing/2014/main" val="2208183586"/>
                    </a:ext>
                  </a:extLst>
                </a:gridCol>
                <a:gridCol w="1747731">
                  <a:extLst>
                    <a:ext uri="{9D8B030D-6E8A-4147-A177-3AD203B41FA5}">
                      <a16:colId xmlns:a16="http://schemas.microsoft.com/office/drawing/2014/main" val="1296402951"/>
                    </a:ext>
                  </a:extLst>
                </a:gridCol>
                <a:gridCol w="1747731">
                  <a:extLst>
                    <a:ext uri="{9D8B030D-6E8A-4147-A177-3AD203B41FA5}">
                      <a16:colId xmlns:a16="http://schemas.microsoft.com/office/drawing/2014/main" val="3555612090"/>
                    </a:ext>
                  </a:extLst>
                </a:gridCol>
              </a:tblGrid>
              <a:tr h="1074092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Hydrostatic Pressure of Glomerular Capillaries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Colloid Osmotic Pressure of Glomerular Capillaries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Hydrostatic Pressure of Bowman’s Capsule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Colloid Osmotic Pressure of Bowman’s Capsule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7767678"/>
                  </a:ext>
                </a:extLst>
              </a:tr>
              <a:tr h="594840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Abbreviation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</a:t>
                      </a:r>
                      <a:r>
                        <a:rPr lang="en-US" sz="1600" baseline="-25000" dirty="0"/>
                        <a:t>GC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b="0" dirty="0">
                          <a:solidFill>
                            <a:schemeClr val="tx1"/>
                          </a:solidFill>
                        </a:rPr>
                        <a:t>π</a:t>
                      </a:r>
                      <a:r>
                        <a:rPr lang="en-US" sz="1600" b="0" baseline="-25000" dirty="0">
                          <a:solidFill>
                            <a:schemeClr val="tx1"/>
                          </a:solidFill>
                        </a:rPr>
                        <a:t>GC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</a:t>
                      </a:r>
                      <a:r>
                        <a:rPr lang="en-US" sz="1600" baseline="-25000" dirty="0"/>
                        <a:t>BC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b="0" dirty="0">
                          <a:solidFill>
                            <a:schemeClr val="tx1"/>
                          </a:solidFill>
                        </a:rPr>
                        <a:t>π</a:t>
                      </a:r>
                      <a:r>
                        <a:rPr lang="en-US" sz="1600" b="0" baseline="-25000" dirty="0">
                          <a:solidFill>
                            <a:schemeClr val="tx1"/>
                          </a:solidFill>
                        </a:rPr>
                        <a:t>BC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3055978"/>
                  </a:ext>
                </a:extLst>
              </a:tr>
              <a:tr h="828585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Caused by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Blood flowing into glomerulus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Presence of proteins in glomerulus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Filtrate remaining in Bowman’s space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Presence of proteins in Bowman’s space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8732143"/>
                  </a:ext>
                </a:extLst>
              </a:tr>
              <a:tr h="594840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Filtration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Promotes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Inhibits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Inhibits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Promotes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4411579"/>
                  </a:ext>
                </a:extLst>
              </a:tr>
              <a:tr h="594840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mmHg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91612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30971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NFP Calculation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97576"/>
            <a:ext cx="8854441" cy="2246811"/>
          </a:xfrm>
        </p:spPr>
        <p:txBody>
          <a:bodyPr>
            <a:normAutofit/>
          </a:bodyPr>
          <a:lstStyle/>
          <a:p>
            <a:pPr marL="285750" indent="-285750"/>
            <a:r>
              <a:rPr lang="fr-FR" sz="3200" dirty="0"/>
              <a:t>NFP = </a:t>
            </a:r>
            <a:r>
              <a:rPr lang="fr-FR" sz="3200" dirty="0" err="1"/>
              <a:t>Promotes</a:t>
            </a:r>
            <a:r>
              <a:rPr lang="fr-FR" sz="3200" dirty="0"/>
              <a:t> Filtration – </a:t>
            </a:r>
            <a:r>
              <a:rPr lang="fr-FR" sz="3200" dirty="0" err="1"/>
              <a:t>Inhibits</a:t>
            </a:r>
            <a:r>
              <a:rPr lang="fr-FR" sz="3200" dirty="0"/>
              <a:t> Filtration </a:t>
            </a:r>
          </a:p>
          <a:p>
            <a:pPr marL="0" indent="0">
              <a:buNone/>
            </a:pPr>
            <a:r>
              <a:rPr lang="en-US" sz="3200" dirty="0"/>
              <a:t>	  = (P</a:t>
            </a:r>
            <a:r>
              <a:rPr lang="en-US" sz="3200" baseline="-25000" dirty="0"/>
              <a:t>GC</a:t>
            </a:r>
            <a:r>
              <a:rPr lang="en-US" sz="3200" dirty="0"/>
              <a:t>+ </a:t>
            </a:r>
            <a:r>
              <a:rPr lang="el-GR" sz="3200" dirty="0"/>
              <a:t>π</a:t>
            </a:r>
            <a:r>
              <a:rPr lang="en-US" sz="3200" baseline="-25000" dirty="0"/>
              <a:t>BC</a:t>
            </a:r>
            <a:r>
              <a:rPr lang="en-US" sz="3200" dirty="0"/>
              <a:t>) – (P</a:t>
            </a:r>
            <a:r>
              <a:rPr lang="en-US" sz="3200" baseline="-25000" dirty="0"/>
              <a:t>BC</a:t>
            </a:r>
            <a:r>
              <a:rPr lang="en-US" sz="3200" dirty="0"/>
              <a:t>+ </a:t>
            </a:r>
            <a:r>
              <a:rPr lang="el-GR" sz="3200" dirty="0"/>
              <a:t>π</a:t>
            </a:r>
            <a:r>
              <a:rPr lang="en-US" sz="3200" baseline="-25000" dirty="0"/>
              <a:t>GC</a:t>
            </a:r>
            <a:r>
              <a:rPr lang="en-US" sz="3200" dirty="0"/>
              <a:t>) </a:t>
            </a:r>
          </a:p>
          <a:p>
            <a:pPr marL="0" indent="0">
              <a:buNone/>
            </a:pPr>
            <a:r>
              <a:rPr lang="en-US" sz="3200" dirty="0"/>
              <a:t>	  = (55 + 0) – (15 + 30)</a:t>
            </a:r>
          </a:p>
          <a:p>
            <a:pPr marL="0" indent="0">
              <a:buNone/>
            </a:pPr>
            <a:r>
              <a:rPr lang="en-US" sz="3200" dirty="0"/>
              <a:t>	  = 10 mmHg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7" name="Content Placeholder 5">
            <a:extLst>
              <a:ext uri="{FF2B5EF4-FFF2-40B4-BE49-F238E27FC236}">
                <a16:creationId xmlns:a16="http://schemas.microsoft.com/office/drawing/2014/main" id="{4EBAB5AE-9A8A-4BBA-80FB-0B5CDC02E20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3645352"/>
              </p:ext>
            </p:extLst>
          </p:nvPr>
        </p:nvGraphicFramePr>
        <p:xfrm>
          <a:off x="364062" y="3544387"/>
          <a:ext cx="5731939" cy="23947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0898">
                  <a:extLst>
                    <a:ext uri="{9D8B030D-6E8A-4147-A177-3AD203B41FA5}">
                      <a16:colId xmlns:a16="http://schemas.microsoft.com/office/drawing/2014/main" val="2571625689"/>
                    </a:ext>
                  </a:extLst>
                </a:gridCol>
                <a:gridCol w="1209270">
                  <a:extLst>
                    <a:ext uri="{9D8B030D-6E8A-4147-A177-3AD203B41FA5}">
                      <a16:colId xmlns:a16="http://schemas.microsoft.com/office/drawing/2014/main" val="1590460861"/>
                    </a:ext>
                  </a:extLst>
                </a:gridCol>
                <a:gridCol w="955324">
                  <a:extLst>
                    <a:ext uri="{9D8B030D-6E8A-4147-A177-3AD203B41FA5}">
                      <a16:colId xmlns:a16="http://schemas.microsoft.com/office/drawing/2014/main" val="2208183586"/>
                    </a:ext>
                  </a:extLst>
                </a:gridCol>
                <a:gridCol w="1015786">
                  <a:extLst>
                    <a:ext uri="{9D8B030D-6E8A-4147-A177-3AD203B41FA5}">
                      <a16:colId xmlns:a16="http://schemas.microsoft.com/office/drawing/2014/main" val="1296402951"/>
                    </a:ext>
                  </a:extLst>
                </a:gridCol>
                <a:gridCol w="1390661">
                  <a:extLst>
                    <a:ext uri="{9D8B030D-6E8A-4147-A177-3AD203B41FA5}">
                      <a16:colId xmlns:a16="http://schemas.microsoft.com/office/drawing/2014/main" val="456816953"/>
                    </a:ext>
                  </a:extLst>
                </a:gridCol>
              </a:tblGrid>
              <a:tr h="798261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</a:t>
                      </a:r>
                      <a:r>
                        <a:rPr lang="en-US" sz="1800" baseline="-25000" dirty="0"/>
                        <a:t>GC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800" dirty="0"/>
                        <a:t>π</a:t>
                      </a:r>
                      <a:r>
                        <a:rPr lang="en-US" sz="1800" baseline="-25000" dirty="0"/>
                        <a:t>GC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</a:t>
                      </a:r>
                      <a:r>
                        <a:rPr lang="en-US" sz="1800" baseline="-25000" dirty="0"/>
                        <a:t>BC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1800" dirty="0"/>
                        <a:t>π</a:t>
                      </a:r>
                      <a:r>
                        <a:rPr lang="en-US" sz="1800" baseline="-25000" dirty="0"/>
                        <a:t>BC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7767678"/>
                  </a:ext>
                </a:extLst>
              </a:tr>
              <a:tr h="798261">
                <a:tc>
                  <a:txBody>
                    <a:bodyPr/>
                    <a:lstStyle/>
                    <a:p>
                      <a:r>
                        <a:rPr lang="en-US" sz="18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Filtration	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Promotes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Inhibits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Inhibits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Promotes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3055978"/>
                  </a:ext>
                </a:extLst>
              </a:tr>
              <a:tr h="798261">
                <a:tc>
                  <a:txBody>
                    <a:bodyPr/>
                    <a:lstStyle/>
                    <a:p>
                      <a:r>
                        <a:rPr lang="en-US" sz="18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mmHg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8732143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1FADAA48-3075-45DD-A8D8-B24BEF59AB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8714" y="1964951"/>
            <a:ext cx="4449812" cy="3974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946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Your TA reminding you…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0"/>
            <a:ext cx="10515600" cy="4415169"/>
          </a:xfrm>
        </p:spPr>
        <p:txBody>
          <a:bodyPr>
            <a:normAutofit/>
          </a:bodyPr>
          <a:lstStyle/>
          <a:p>
            <a:r>
              <a:rPr lang="en-CA" sz="3200" b="1" dirty="0">
                <a:solidFill>
                  <a:srgbClr val="4F2683"/>
                </a:solidFill>
              </a:rPr>
              <a:t>3</a:t>
            </a:r>
            <a:r>
              <a:rPr lang="en-CA" sz="3200" b="1" baseline="30000" dirty="0">
                <a:solidFill>
                  <a:srgbClr val="4F2683"/>
                </a:solidFill>
              </a:rPr>
              <a:t>rd</a:t>
            </a:r>
            <a:r>
              <a:rPr lang="en-CA" sz="3200" b="1" dirty="0">
                <a:solidFill>
                  <a:srgbClr val="4F2683"/>
                </a:solidFill>
              </a:rPr>
              <a:t> </a:t>
            </a:r>
            <a:r>
              <a:rPr lang="en-CA" sz="3200" b="1" dirty="0" err="1">
                <a:solidFill>
                  <a:srgbClr val="4F2683"/>
                </a:solidFill>
              </a:rPr>
              <a:t>Peerwise</a:t>
            </a:r>
            <a:r>
              <a:rPr lang="en-CA" sz="3200" b="1" dirty="0">
                <a:solidFill>
                  <a:srgbClr val="4F2683"/>
                </a:solidFill>
              </a:rPr>
              <a:t> assignment </a:t>
            </a:r>
            <a:r>
              <a:rPr lang="en-CA" sz="3200" dirty="0">
                <a:solidFill>
                  <a:srgbClr val="FF0000"/>
                </a:solidFill>
              </a:rPr>
              <a:t>(1.5%)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Post 2 MC questions:</a:t>
            </a:r>
            <a:r>
              <a:rPr lang="en-CA" sz="2800" dirty="0">
                <a:solidFill>
                  <a:srgbClr val="4F2683"/>
                </a:solidFill>
              </a:rPr>
              <a:t> </a:t>
            </a:r>
            <a:r>
              <a:rPr lang="en-CA" sz="2800" dirty="0"/>
              <a:t>due Feb 12</a:t>
            </a:r>
            <a:r>
              <a:rPr lang="en-CA" sz="2800" baseline="30000" dirty="0"/>
              <a:t>th</a:t>
            </a:r>
            <a:r>
              <a:rPr lang="en-CA" sz="2800" dirty="0"/>
              <a:t> @ midnight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Answer 5 MC questions:</a:t>
            </a:r>
            <a:r>
              <a:rPr lang="en-CA" sz="2800" dirty="0"/>
              <a:t> due Feb 14</a:t>
            </a:r>
            <a:r>
              <a:rPr lang="en-CA" sz="2800" baseline="30000" dirty="0"/>
              <a:t>th</a:t>
            </a:r>
            <a:r>
              <a:rPr lang="en-CA" sz="2800" dirty="0"/>
              <a:t> @ midnight</a:t>
            </a:r>
          </a:p>
          <a:p>
            <a:r>
              <a:rPr lang="en-CA" sz="3200" b="1" dirty="0">
                <a:solidFill>
                  <a:srgbClr val="4F2683"/>
                </a:solidFill>
              </a:rPr>
              <a:t>3</a:t>
            </a:r>
            <a:r>
              <a:rPr lang="en-CA" sz="3200" b="1" baseline="30000" dirty="0">
                <a:solidFill>
                  <a:srgbClr val="4F2683"/>
                </a:solidFill>
              </a:rPr>
              <a:t>rd</a:t>
            </a:r>
            <a:r>
              <a:rPr lang="en-CA" sz="3200" b="1" dirty="0">
                <a:solidFill>
                  <a:srgbClr val="4F2683"/>
                </a:solidFill>
              </a:rPr>
              <a:t> Quiz </a:t>
            </a:r>
            <a:r>
              <a:rPr lang="en-CA" sz="3200" dirty="0">
                <a:solidFill>
                  <a:srgbClr val="FF0000"/>
                </a:solidFill>
              </a:rPr>
              <a:t>(1%)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Opens: </a:t>
            </a:r>
            <a:r>
              <a:rPr lang="en-CA" sz="2800" dirty="0"/>
              <a:t>Feb 24</a:t>
            </a:r>
            <a:r>
              <a:rPr lang="en-CA" sz="2800" baseline="30000" dirty="0"/>
              <a:t>th</a:t>
            </a:r>
            <a:r>
              <a:rPr lang="en-CA" sz="2800" dirty="0"/>
              <a:t> @ 4pm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Closes: </a:t>
            </a:r>
            <a:r>
              <a:rPr lang="en-CA" sz="2800" dirty="0"/>
              <a:t>Feb 25</a:t>
            </a:r>
            <a:r>
              <a:rPr lang="en-CA" sz="2800" baseline="30000" dirty="0"/>
              <a:t>th</a:t>
            </a:r>
            <a:r>
              <a:rPr lang="en-CA" sz="2800" dirty="0"/>
              <a:t> @ 4pm</a:t>
            </a:r>
          </a:p>
          <a:p>
            <a:r>
              <a:rPr lang="en-CA" sz="3200" b="1" dirty="0">
                <a:solidFill>
                  <a:srgbClr val="4F2683"/>
                </a:solidFill>
              </a:rPr>
              <a:t>3</a:t>
            </a:r>
            <a:r>
              <a:rPr lang="en-CA" sz="3200" b="1" baseline="30000" dirty="0">
                <a:solidFill>
                  <a:srgbClr val="4F2683"/>
                </a:solidFill>
              </a:rPr>
              <a:t>rd</a:t>
            </a:r>
            <a:r>
              <a:rPr lang="en-CA" sz="3200" b="1" dirty="0">
                <a:solidFill>
                  <a:srgbClr val="4F2683"/>
                </a:solidFill>
              </a:rPr>
              <a:t> Midterm </a:t>
            </a:r>
            <a:r>
              <a:rPr lang="en-CA" sz="3200" dirty="0">
                <a:solidFill>
                  <a:srgbClr val="FF0000"/>
                </a:solidFill>
              </a:rPr>
              <a:t>(15%)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When: </a:t>
            </a:r>
            <a:r>
              <a:rPr lang="en-CA" sz="2800" dirty="0"/>
              <a:t>Feb 28</a:t>
            </a:r>
            <a:r>
              <a:rPr lang="en-CA" sz="2800" baseline="30000" dirty="0"/>
              <a:t>th</a:t>
            </a:r>
            <a:r>
              <a:rPr lang="en-CA" sz="2800" dirty="0"/>
              <a:t> @ 6pm-7pm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6836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777184"/>
          </a:xfrm>
        </p:spPr>
        <p:txBody>
          <a:bodyPr>
            <a:normAutofit fontScale="90000"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Will filtration occur if: </a:t>
            </a:r>
            <a:b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CA" sz="4800" b="1" baseline="-25000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GC</a:t>
            </a:r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20 mmHg, P</a:t>
            </a:r>
            <a:r>
              <a:rPr lang="en-CA" sz="4800" b="1" baseline="-25000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BC</a:t>
            </a:r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20 mmHg, </a:t>
            </a:r>
            <a:b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l-GR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π</a:t>
            </a:r>
            <a:r>
              <a:rPr lang="en-CA" sz="4800" b="1" baseline="-25000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GC</a:t>
            </a:r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15 mmHg, </a:t>
            </a:r>
            <a:r>
              <a:rPr lang="el-GR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π</a:t>
            </a:r>
            <a:r>
              <a:rPr lang="en-CA" sz="4800" b="1" baseline="-25000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BC</a:t>
            </a:r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5 mmHg, 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65695"/>
            <a:ext cx="10515600" cy="3573475"/>
          </a:xfrm>
        </p:spPr>
        <p:txBody>
          <a:bodyPr>
            <a:normAutofit/>
          </a:bodyPr>
          <a:lstStyle/>
          <a:p>
            <a:pPr marL="514350" indent="-514350">
              <a:buAutoNum type="alphaUcPeriod"/>
            </a:pPr>
            <a:r>
              <a:rPr lang="en-US" dirty="0"/>
              <a:t>No, because NFP = -10 mmHg</a:t>
            </a:r>
          </a:p>
          <a:p>
            <a:pPr marL="514350" indent="-514350">
              <a:buAutoNum type="alphaUcPeriod"/>
            </a:pPr>
            <a:r>
              <a:rPr lang="en-US" dirty="0"/>
              <a:t>Yes, because NFP = +10mmHg</a:t>
            </a:r>
          </a:p>
          <a:p>
            <a:pPr marL="514350" indent="-514350">
              <a:buAutoNum type="alphaUcPeriod"/>
            </a:pPr>
            <a:r>
              <a:rPr lang="en-US" dirty="0"/>
              <a:t>No, because NFP = -20mmHg</a:t>
            </a:r>
          </a:p>
          <a:p>
            <a:pPr marL="514350" indent="-514350">
              <a:buAutoNum type="alphaUcPeriod"/>
            </a:pPr>
            <a:r>
              <a:rPr lang="en-US" dirty="0"/>
              <a:t>Yes, because NFP = +20mmHg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1306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777184"/>
          </a:xfrm>
        </p:spPr>
        <p:txBody>
          <a:bodyPr>
            <a:normAutofit fontScale="90000"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Will filtration occur if: </a:t>
            </a:r>
            <a:b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CA" sz="4800" b="1" baseline="-25000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GC</a:t>
            </a:r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20 mmHg, P</a:t>
            </a:r>
            <a:r>
              <a:rPr lang="en-CA" sz="4800" b="1" baseline="-25000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BC</a:t>
            </a:r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20 mmHg, </a:t>
            </a:r>
            <a:b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l-GR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π</a:t>
            </a:r>
            <a:r>
              <a:rPr lang="en-CA" sz="4800" b="1" baseline="-25000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GC</a:t>
            </a:r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15 mmHg, </a:t>
            </a:r>
            <a:r>
              <a:rPr lang="el-GR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π</a:t>
            </a:r>
            <a:r>
              <a:rPr lang="en-CA" sz="4800" b="1" baseline="-25000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BC</a:t>
            </a:r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5 mmHg, 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90862"/>
            <a:ext cx="10515600" cy="3548308"/>
          </a:xfrm>
        </p:spPr>
        <p:txBody>
          <a:bodyPr>
            <a:normAutofit/>
          </a:bodyPr>
          <a:lstStyle/>
          <a:p>
            <a:pPr marL="514350" indent="-514350">
              <a:buAutoNum type="alphaUcPeriod"/>
            </a:pPr>
            <a:r>
              <a:rPr lang="en-US" dirty="0">
                <a:solidFill>
                  <a:srgbClr val="FF0000"/>
                </a:solidFill>
              </a:rPr>
              <a:t>No, because NFP = -10 mmHg</a:t>
            </a:r>
          </a:p>
          <a:p>
            <a:pPr marL="514350" indent="-514350">
              <a:buAutoNum type="alphaUcPeriod"/>
            </a:pPr>
            <a:r>
              <a:rPr lang="en-US" dirty="0"/>
              <a:t>Yes, because NFP = +10mmHg</a:t>
            </a:r>
          </a:p>
          <a:p>
            <a:pPr marL="514350" indent="-514350">
              <a:buAutoNum type="alphaUcPeriod"/>
            </a:pPr>
            <a:r>
              <a:rPr lang="en-US" dirty="0"/>
              <a:t>No, because NFP = -20mmHg</a:t>
            </a:r>
          </a:p>
          <a:p>
            <a:pPr marL="514350" indent="-514350">
              <a:buAutoNum type="alphaUcPeriod"/>
            </a:pPr>
            <a:r>
              <a:rPr lang="en-US" dirty="0"/>
              <a:t>Yes, because NFP = +20mmHg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A305377-7A0B-4EB1-BD3D-E36071B6B204}"/>
              </a:ext>
            </a:extLst>
          </p:cNvPr>
          <p:cNvSpPr txBox="1"/>
          <p:nvPr/>
        </p:nvSpPr>
        <p:spPr>
          <a:xfrm>
            <a:off x="6688395" y="3818643"/>
            <a:ext cx="3918060" cy="120032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NFP = (P</a:t>
            </a:r>
            <a:r>
              <a:rPr lang="en-US" sz="2400" baseline="-25000" dirty="0">
                <a:solidFill>
                  <a:srgbClr val="FF0000"/>
                </a:solidFill>
              </a:rPr>
              <a:t>GC</a:t>
            </a:r>
            <a:r>
              <a:rPr lang="en-US" sz="2400" dirty="0">
                <a:solidFill>
                  <a:srgbClr val="FF0000"/>
                </a:solidFill>
              </a:rPr>
              <a:t> + </a:t>
            </a:r>
            <a:r>
              <a:rPr lang="el-GR" sz="2400" dirty="0">
                <a:solidFill>
                  <a:srgbClr val="FF0000"/>
                </a:solidFill>
              </a:rPr>
              <a:t>π</a:t>
            </a:r>
            <a:r>
              <a:rPr lang="en-US" sz="2400" baseline="-25000" dirty="0">
                <a:solidFill>
                  <a:srgbClr val="FF0000"/>
                </a:solidFill>
              </a:rPr>
              <a:t>BC</a:t>
            </a:r>
            <a:r>
              <a:rPr lang="en-US" sz="2400" dirty="0">
                <a:solidFill>
                  <a:srgbClr val="FF0000"/>
                </a:solidFill>
              </a:rPr>
              <a:t> ) - (P</a:t>
            </a:r>
            <a:r>
              <a:rPr lang="en-US" sz="2400" baseline="-25000" dirty="0">
                <a:solidFill>
                  <a:srgbClr val="FF0000"/>
                </a:solidFill>
              </a:rPr>
              <a:t>BC</a:t>
            </a:r>
            <a:r>
              <a:rPr lang="en-US" sz="2400" dirty="0">
                <a:solidFill>
                  <a:srgbClr val="FF0000"/>
                </a:solidFill>
              </a:rPr>
              <a:t> + </a:t>
            </a:r>
            <a:r>
              <a:rPr lang="el-GR" sz="2400" dirty="0">
                <a:solidFill>
                  <a:srgbClr val="FF0000"/>
                </a:solidFill>
              </a:rPr>
              <a:t>π</a:t>
            </a:r>
            <a:r>
              <a:rPr lang="en-US" sz="2400" baseline="-25000" dirty="0">
                <a:solidFill>
                  <a:srgbClr val="FF0000"/>
                </a:solidFill>
              </a:rPr>
              <a:t>GC</a:t>
            </a:r>
            <a:r>
              <a:rPr lang="en-US" sz="2400" dirty="0">
                <a:solidFill>
                  <a:srgbClr val="FF0000"/>
                </a:solidFill>
              </a:rPr>
              <a:t> )</a:t>
            </a:r>
          </a:p>
          <a:p>
            <a:r>
              <a:rPr lang="en-US" sz="2400" dirty="0">
                <a:solidFill>
                  <a:srgbClr val="FF0000"/>
                </a:solidFill>
              </a:rPr>
              <a:t>        = (20 + 5) - (20 + 15)</a:t>
            </a:r>
          </a:p>
          <a:p>
            <a:r>
              <a:rPr lang="en-US" sz="2400" dirty="0">
                <a:solidFill>
                  <a:srgbClr val="FF0000"/>
                </a:solidFill>
              </a:rPr>
              <a:t>        = -10 mmHg</a:t>
            </a:r>
          </a:p>
        </p:txBody>
      </p:sp>
    </p:spTree>
    <p:extLst>
      <p:ext uri="{BB962C8B-B14F-4D97-AF65-F5344CB8AC3E}">
        <p14:creationId xmlns:p14="http://schemas.microsoft.com/office/powerpoint/2010/main" val="2952132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Glomerular Filtration Rate (GFR)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70633"/>
            <a:ext cx="10075877" cy="4415170"/>
          </a:xfrm>
        </p:spPr>
        <p:txBody>
          <a:bodyPr>
            <a:normAutofit/>
          </a:bodyPr>
          <a:lstStyle/>
          <a:p>
            <a:r>
              <a:rPr lang="en-US" dirty="0"/>
              <a:t>Volume of fluid filtered per day by the kidneys</a:t>
            </a:r>
          </a:p>
          <a:p>
            <a:r>
              <a:rPr lang="en-US" dirty="0"/>
              <a:t>Normal: </a:t>
            </a:r>
            <a:r>
              <a:rPr lang="en-US" dirty="0">
                <a:solidFill>
                  <a:srgbClr val="FF0000"/>
                </a:solidFill>
              </a:rPr>
              <a:t>180 L/day</a:t>
            </a:r>
          </a:p>
          <a:p>
            <a:r>
              <a:rPr lang="en-US" dirty="0"/>
              <a:t>Important to maintain a constant GFR throughout the day</a:t>
            </a:r>
          </a:p>
          <a:p>
            <a:r>
              <a:rPr lang="en-US" dirty="0"/>
              <a:t>Affected by:</a:t>
            </a:r>
          </a:p>
          <a:p>
            <a:pPr marL="914400" lvl="1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Net Filtration Pressure (NFP)</a:t>
            </a:r>
          </a:p>
          <a:p>
            <a:pPr lvl="2"/>
            <a:r>
              <a:rPr lang="en-US" dirty="0"/>
              <a:t>Mostly affected by renal blood flow and pressure (P</a:t>
            </a:r>
            <a:r>
              <a:rPr lang="en-US" baseline="-25000" dirty="0"/>
              <a:t>GC</a:t>
            </a:r>
            <a:r>
              <a:rPr lang="en-US" dirty="0"/>
              <a:t>)</a:t>
            </a:r>
          </a:p>
          <a:p>
            <a:pPr marL="914400" lvl="1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Filtration Coefficient</a:t>
            </a:r>
          </a:p>
          <a:p>
            <a:pPr lvl="2"/>
            <a:r>
              <a:rPr lang="en-US" dirty="0"/>
              <a:t>Mostly affected by podocytes and basal lamina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9366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GFR Regulation: Myogenic Response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97577"/>
            <a:ext cx="10515600" cy="4288226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Arterial blood pressure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Afferent arteriolar blood pressure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Afferent arteriole stretches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Sensing by stretch sensitive ion channels (opening)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Depolarization of smooth muscle open voltage-gated Ca</a:t>
            </a:r>
            <a:r>
              <a:rPr lang="en-US" baseline="30000" dirty="0"/>
              <a:t>2+ </a:t>
            </a:r>
            <a:r>
              <a:rPr lang="en-US" dirty="0"/>
              <a:t>channels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Smooth muscles of afferent arteriole contraction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Vasoconstriction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Blood flow in glomerulus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11" name="Arrow: Down 10">
            <a:extLst>
              <a:ext uri="{FF2B5EF4-FFF2-40B4-BE49-F238E27FC236}">
                <a16:creationId xmlns:a16="http://schemas.microsoft.com/office/drawing/2014/main" id="{F9448E25-FE55-460C-BE06-51B857A62938}"/>
              </a:ext>
            </a:extLst>
          </p:cNvPr>
          <p:cNvSpPr/>
          <p:nvPr/>
        </p:nvSpPr>
        <p:spPr>
          <a:xfrm>
            <a:off x="6034668" y="1604898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774CE7FD-BFD0-47AA-AA3D-507CAB037CA6}"/>
              </a:ext>
            </a:extLst>
          </p:cNvPr>
          <p:cNvSpPr/>
          <p:nvPr/>
        </p:nvSpPr>
        <p:spPr>
          <a:xfrm>
            <a:off x="6030049" y="2159401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5E7A1A50-73E2-4F13-865C-12BA53BFEA87}"/>
              </a:ext>
            </a:extLst>
          </p:cNvPr>
          <p:cNvSpPr/>
          <p:nvPr/>
        </p:nvSpPr>
        <p:spPr>
          <a:xfrm>
            <a:off x="6034668" y="2742711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7DEA9980-0985-4830-B458-0F565F842CCE}"/>
              </a:ext>
            </a:extLst>
          </p:cNvPr>
          <p:cNvSpPr/>
          <p:nvPr/>
        </p:nvSpPr>
        <p:spPr>
          <a:xfrm>
            <a:off x="6030049" y="3297214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B5EA01FB-E70D-4520-9618-11905F27F1F9}"/>
              </a:ext>
            </a:extLst>
          </p:cNvPr>
          <p:cNvSpPr/>
          <p:nvPr/>
        </p:nvSpPr>
        <p:spPr>
          <a:xfrm>
            <a:off x="6034668" y="3851717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8D6DF8B2-8917-4C62-8CEB-A908A99F1FBA}"/>
              </a:ext>
            </a:extLst>
          </p:cNvPr>
          <p:cNvSpPr/>
          <p:nvPr/>
        </p:nvSpPr>
        <p:spPr>
          <a:xfrm>
            <a:off x="6030049" y="4406220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8B34BACD-4EAD-4BB6-AA19-A4658B4F0697}"/>
              </a:ext>
            </a:extLst>
          </p:cNvPr>
          <p:cNvSpPr/>
          <p:nvPr/>
        </p:nvSpPr>
        <p:spPr>
          <a:xfrm>
            <a:off x="6030049" y="4949632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953D3A35-8B2F-45C4-B4CC-28A5407D866F}"/>
              </a:ext>
            </a:extLst>
          </p:cNvPr>
          <p:cNvSpPr/>
          <p:nvPr/>
        </p:nvSpPr>
        <p:spPr>
          <a:xfrm rot="10800000">
            <a:off x="4228957" y="1257680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13A83630-2DD3-4822-8446-B72C96E5BB9C}"/>
              </a:ext>
            </a:extLst>
          </p:cNvPr>
          <p:cNvSpPr/>
          <p:nvPr/>
        </p:nvSpPr>
        <p:spPr>
          <a:xfrm rot="10800000">
            <a:off x="3485430" y="1812183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A6426BC1-2C7F-4A88-9E1B-882EB1F5C2C1}"/>
              </a:ext>
            </a:extLst>
          </p:cNvPr>
          <p:cNvSpPr/>
          <p:nvPr/>
        </p:nvSpPr>
        <p:spPr>
          <a:xfrm rot="10800000">
            <a:off x="3941333" y="2395492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76F0DC8F-D038-412F-806B-ADA2AA14E542}"/>
              </a:ext>
            </a:extLst>
          </p:cNvPr>
          <p:cNvSpPr/>
          <p:nvPr/>
        </p:nvSpPr>
        <p:spPr>
          <a:xfrm rot="10800000">
            <a:off x="2375769" y="2917421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9D558901-557B-4119-985F-AB642CA018B3}"/>
              </a:ext>
            </a:extLst>
          </p:cNvPr>
          <p:cNvSpPr/>
          <p:nvPr/>
        </p:nvSpPr>
        <p:spPr>
          <a:xfrm rot="10800000">
            <a:off x="1272024" y="3483073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59A1B1EA-07F1-4DDC-BE47-83C5FA670DA1}"/>
              </a:ext>
            </a:extLst>
          </p:cNvPr>
          <p:cNvSpPr/>
          <p:nvPr/>
        </p:nvSpPr>
        <p:spPr>
          <a:xfrm rot="10800000">
            <a:off x="2519580" y="4015337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EFE7882C-87A9-4D43-9AE2-99FAE29EFAD4}"/>
              </a:ext>
            </a:extLst>
          </p:cNvPr>
          <p:cNvSpPr/>
          <p:nvPr/>
        </p:nvSpPr>
        <p:spPr>
          <a:xfrm rot="10800000">
            <a:off x="4639325" y="4602414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79AC880E-420E-494B-A0DE-716AF15C0F1F}"/>
              </a:ext>
            </a:extLst>
          </p:cNvPr>
          <p:cNvSpPr/>
          <p:nvPr/>
        </p:nvSpPr>
        <p:spPr>
          <a:xfrm>
            <a:off x="4085145" y="5194959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537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 fontScale="90000"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GFR Regulation: </a:t>
            </a:r>
            <a:r>
              <a:rPr lang="en-CA" sz="4800" b="1" dirty="0" err="1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Tubuloglomerular</a:t>
            </a:r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feedback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931B52F-A09F-40B4-BB08-FB61A0AAB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0284" y="1177887"/>
            <a:ext cx="7211431" cy="468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4873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GFR Regulation: Overview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97577"/>
            <a:ext cx="10075877" cy="4288226"/>
          </a:xfrm>
        </p:spPr>
        <p:txBody>
          <a:bodyPr>
            <a:normAutofit/>
          </a:bodyPr>
          <a:lstStyle/>
          <a:p>
            <a:pPr marL="285750" indent="-285750"/>
            <a:r>
              <a:rPr lang="en-US" dirty="0"/>
              <a:t>Both the myogenic response and </a:t>
            </a:r>
            <a:r>
              <a:rPr lang="en-US" dirty="0" err="1"/>
              <a:t>tubuloglomerular</a:t>
            </a:r>
            <a:r>
              <a:rPr lang="en-US" dirty="0"/>
              <a:t> response are used to increase and decrease GFR </a:t>
            </a:r>
          </a:p>
          <a:p>
            <a:pPr marL="285750" indent="-285750"/>
            <a:r>
              <a:rPr lang="en-US" dirty="0"/>
              <a:t>Their combined goal is to mediate a constant GFR throughout the day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6" name="Content Placeholder 6">
            <a:extLst>
              <a:ext uri="{FF2B5EF4-FFF2-40B4-BE49-F238E27FC236}">
                <a16:creationId xmlns:a16="http://schemas.microsoft.com/office/drawing/2014/main" id="{C3979628-AD57-4B09-92C4-4AE75F51F3F0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1981200" y="3322967"/>
          <a:ext cx="8229600" cy="18207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920">
                  <a:extLst>
                    <a:ext uri="{9D8B030D-6E8A-4147-A177-3AD203B41FA5}">
                      <a16:colId xmlns:a16="http://schemas.microsoft.com/office/drawing/2014/main" val="2654299242"/>
                    </a:ext>
                  </a:extLst>
                </a:gridCol>
                <a:gridCol w="1754528">
                  <a:extLst>
                    <a:ext uri="{9D8B030D-6E8A-4147-A177-3AD203B41FA5}">
                      <a16:colId xmlns:a16="http://schemas.microsoft.com/office/drawing/2014/main" val="3464483778"/>
                    </a:ext>
                  </a:extLst>
                </a:gridCol>
                <a:gridCol w="1528391">
                  <a:extLst>
                    <a:ext uri="{9D8B030D-6E8A-4147-A177-3AD203B41FA5}">
                      <a16:colId xmlns:a16="http://schemas.microsoft.com/office/drawing/2014/main" val="1304723340"/>
                    </a:ext>
                  </a:extLst>
                </a:gridCol>
                <a:gridCol w="1763449">
                  <a:extLst>
                    <a:ext uri="{9D8B030D-6E8A-4147-A177-3AD203B41FA5}">
                      <a16:colId xmlns:a16="http://schemas.microsoft.com/office/drawing/2014/main" val="1260208292"/>
                    </a:ext>
                  </a:extLst>
                </a:gridCol>
                <a:gridCol w="1537312">
                  <a:extLst>
                    <a:ext uri="{9D8B030D-6E8A-4147-A177-3AD203B41FA5}">
                      <a16:colId xmlns:a16="http://schemas.microsoft.com/office/drawing/2014/main" val="3167783011"/>
                    </a:ext>
                  </a:extLst>
                </a:gridCol>
              </a:tblGrid>
              <a:tr h="623112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Afferent Arteriole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Efferent Arteriole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046568"/>
                  </a:ext>
                </a:extLst>
              </a:tr>
              <a:tr h="497973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Smooth Muscle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Dilate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Constrict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Dilate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Constrict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1967664"/>
                  </a:ext>
                </a:extLst>
              </a:tr>
              <a:tr h="557561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GFR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3141184"/>
                  </a:ext>
                </a:extLst>
              </a:tr>
            </a:tbl>
          </a:graphicData>
        </a:graphic>
      </p:graphicFrame>
      <p:sp>
        <p:nvSpPr>
          <p:cNvPr id="7" name="Arrow: Down 6">
            <a:extLst>
              <a:ext uri="{FF2B5EF4-FFF2-40B4-BE49-F238E27FC236}">
                <a16:creationId xmlns:a16="http://schemas.microsoft.com/office/drawing/2014/main" id="{1F0A4752-C88A-4C50-9EFE-0B97CFE22F37}"/>
              </a:ext>
            </a:extLst>
          </p:cNvPr>
          <p:cNvSpPr/>
          <p:nvPr/>
        </p:nvSpPr>
        <p:spPr>
          <a:xfrm>
            <a:off x="6115574" y="4737453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CD45A015-A570-4EF5-ACD6-F510C17504A6}"/>
              </a:ext>
            </a:extLst>
          </p:cNvPr>
          <p:cNvSpPr/>
          <p:nvPr/>
        </p:nvSpPr>
        <p:spPr>
          <a:xfrm>
            <a:off x="7823569" y="4732580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933F5627-9BCB-4BF9-9BCF-1AF0ECAA1070}"/>
              </a:ext>
            </a:extLst>
          </p:cNvPr>
          <p:cNvSpPr/>
          <p:nvPr/>
        </p:nvSpPr>
        <p:spPr>
          <a:xfrm rot="10800000">
            <a:off x="9408901" y="4737453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C36642BF-EB8C-4494-B615-0700F23AFE47}"/>
              </a:ext>
            </a:extLst>
          </p:cNvPr>
          <p:cNvSpPr/>
          <p:nvPr/>
        </p:nvSpPr>
        <p:spPr>
          <a:xfrm rot="10800000">
            <a:off x="4407577" y="4732581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0111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Measurement of GFR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70633"/>
            <a:ext cx="10075877" cy="4415170"/>
          </a:xfrm>
        </p:spPr>
        <p:txBody>
          <a:bodyPr>
            <a:normAutofit/>
          </a:bodyPr>
          <a:lstStyle/>
          <a:p>
            <a:r>
              <a:rPr lang="en-US" dirty="0"/>
              <a:t>In order to measure GFR, you want to choose a substance that is </a:t>
            </a:r>
            <a:r>
              <a:rPr lang="en-US" dirty="0">
                <a:solidFill>
                  <a:srgbClr val="FF0000"/>
                </a:solidFill>
              </a:rPr>
              <a:t>excreted, but not reabsorbed</a:t>
            </a:r>
          </a:p>
          <a:p>
            <a:r>
              <a:rPr lang="en-US" dirty="0"/>
              <a:t>Bad substances: glucose, ions, water </a:t>
            </a:r>
          </a:p>
          <a:p>
            <a:r>
              <a:rPr lang="en-US" dirty="0"/>
              <a:t>Best substance: </a:t>
            </a:r>
            <a:r>
              <a:rPr lang="en-US" dirty="0">
                <a:solidFill>
                  <a:srgbClr val="FF0000"/>
                </a:solidFill>
              </a:rPr>
              <a:t>creatinine</a:t>
            </a:r>
          </a:p>
          <a:p>
            <a:r>
              <a:rPr lang="en-US" dirty="0"/>
              <a:t>Rate of creatinine excretion from the body is equivalent to GFR</a:t>
            </a:r>
          </a:p>
          <a:p>
            <a:r>
              <a:rPr lang="en-US" dirty="0">
                <a:solidFill>
                  <a:srgbClr val="FF0000"/>
                </a:solidFill>
              </a:rPr>
              <a:t>GFR (L/day) = ([Creatinine]</a:t>
            </a:r>
            <a:r>
              <a:rPr lang="en-US" baseline="-25000" dirty="0">
                <a:solidFill>
                  <a:srgbClr val="FF0000"/>
                </a:solidFill>
              </a:rPr>
              <a:t>urine</a:t>
            </a:r>
            <a:r>
              <a:rPr lang="en-US" dirty="0">
                <a:solidFill>
                  <a:srgbClr val="FF0000"/>
                </a:solidFill>
              </a:rPr>
              <a:t> x Urine/day ) / [Creatinine]</a:t>
            </a:r>
            <a:r>
              <a:rPr lang="en-US" baseline="-25000" dirty="0">
                <a:solidFill>
                  <a:srgbClr val="FF0000"/>
                </a:solidFill>
              </a:rPr>
              <a:t>plasma</a:t>
            </a:r>
          </a:p>
          <a:p>
            <a:pPr marL="0" indent="0">
              <a:buNone/>
            </a:pPr>
            <a:r>
              <a:rPr lang="en-US" dirty="0"/>
              <a:t>		   = (90 mg/L x 2 L/day) / (1 mg/L)</a:t>
            </a:r>
          </a:p>
          <a:p>
            <a:pPr marL="0" indent="0">
              <a:buNone/>
            </a:pPr>
            <a:r>
              <a:rPr lang="en-US" dirty="0"/>
              <a:t>		   = 180 L/day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7953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Renal Handling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70633"/>
            <a:ext cx="10075877" cy="4415170"/>
          </a:xfrm>
        </p:spPr>
        <p:txBody>
          <a:bodyPr>
            <a:normAutofit/>
          </a:bodyPr>
          <a:lstStyle/>
          <a:p>
            <a:r>
              <a:rPr lang="en-US" dirty="0"/>
              <a:t>GFR can be used to calculate renal handling (i.e. what they kidney did to the substance from the plasma)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Filtered Load of X = [X]</a:t>
            </a:r>
            <a:r>
              <a:rPr lang="en-US" baseline="-25000" dirty="0">
                <a:solidFill>
                  <a:srgbClr val="FF0000"/>
                </a:solidFill>
              </a:rPr>
              <a:t>plasma</a:t>
            </a:r>
            <a:r>
              <a:rPr lang="en-US" dirty="0">
                <a:solidFill>
                  <a:srgbClr val="FF0000"/>
                </a:solidFill>
              </a:rPr>
              <a:t> x GFR</a:t>
            </a:r>
          </a:p>
          <a:p>
            <a:r>
              <a:rPr lang="en-US" dirty="0"/>
              <a:t>Reminder: Normal GFR = 180 L/day or 125 mg/min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9CD320C-50FE-4E40-B4CC-3FDC04315852}"/>
              </a:ext>
            </a:extLst>
          </p:cNvPr>
          <p:cNvSpPr txBox="1"/>
          <p:nvPr/>
        </p:nvSpPr>
        <p:spPr>
          <a:xfrm>
            <a:off x="3785335" y="3085830"/>
            <a:ext cx="46213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Can you fill out this table?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C58958E-4838-4122-AB41-38EED1DA04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1528030"/>
              </p:ext>
            </p:extLst>
          </p:nvPr>
        </p:nvGraphicFramePr>
        <p:xfrm>
          <a:off x="1715617" y="3670604"/>
          <a:ext cx="8443451" cy="22685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3689">
                  <a:extLst>
                    <a:ext uri="{9D8B030D-6E8A-4147-A177-3AD203B41FA5}">
                      <a16:colId xmlns:a16="http://schemas.microsoft.com/office/drawing/2014/main" val="2276228292"/>
                    </a:ext>
                  </a:extLst>
                </a:gridCol>
                <a:gridCol w="1595640">
                  <a:extLst>
                    <a:ext uri="{9D8B030D-6E8A-4147-A177-3AD203B41FA5}">
                      <a16:colId xmlns:a16="http://schemas.microsoft.com/office/drawing/2014/main" val="3710802634"/>
                    </a:ext>
                  </a:extLst>
                </a:gridCol>
                <a:gridCol w="1551481">
                  <a:extLst>
                    <a:ext uri="{9D8B030D-6E8A-4147-A177-3AD203B41FA5}">
                      <a16:colId xmlns:a16="http://schemas.microsoft.com/office/drawing/2014/main" val="412252540"/>
                    </a:ext>
                  </a:extLst>
                </a:gridCol>
                <a:gridCol w="1117980">
                  <a:extLst>
                    <a:ext uri="{9D8B030D-6E8A-4147-A177-3AD203B41FA5}">
                      <a16:colId xmlns:a16="http://schemas.microsoft.com/office/drawing/2014/main" val="1627807463"/>
                    </a:ext>
                  </a:extLst>
                </a:gridCol>
                <a:gridCol w="1391771">
                  <a:extLst>
                    <a:ext uri="{9D8B030D-6E8A-4147-A177-3AD203B41FA5}">
                      <a16:colId xmlns:a16="http://schemas.microsoft.com/office/drawing/2014/main" val="3855327835"/>
                    </a:ext>
                  </a:extLst>
                </a:gridCol>
                <a:gridCol w="1562890">
                  <a:extLst>
                    <a:ext uri="{9D8B030D-6E8A-4147-A177-3AD203B41FA5}">
                      <a16:colId xmlns:a16="http://schemas.microsoft.com/office/drawing/2014/main" val="3081393862"/>
                    </a:ext>
                  </a:extLst>
                </a:gridCol>
              </a:tblGrid>
              <a:tr h="6645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Substance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Concentration (in plasma)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Filtered Load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Amount Excreted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 Excreted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 Reabsorbed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1252584"/>
                  </a:ext>
                </a:extLst>
              </a:tr>
              <a:tr h="534667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Sodium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3.5 g/L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3.2 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3696043"/>
                  </a:ext>
                </a:extLst>
              </a:tr>
              <a:tr h="534667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Glucose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 g/L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 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772277"/>
                  </a:ext>
                </a:extLst>
              </a:tr>
              <a:tr h="534667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Urea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0.31 g/L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28 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28760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6614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Renal Handling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1242"/>
            <a:ext cx="10075877" cy="25827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Example: Urea</a:t>
            </a:r>
          </a:p>
          <a:p>
            <a:r>
              <a:rPr lang="en-US" sz="1800" dirty="0"/>
              <a:t>Filtered Load of Urea = [Urea]</a:t>
            </a:r>
            <a:r>
              <a:rPr lang="en-US" sz="1800" baseline="-25000" dirty="0"/>
              <a:t>plasma</a:t>
            </a:r>
            <a:r>
              <a:rPr lang="en-US" sz="1800" dirty="0"/>
              <a:t> x GFR = 0.31 x 180 </a:t>
            </a:r>
          </a:p>
          <a:p>
            <a:pPr marL="0" indent="0">
              <a:buNone/>
            </a:pPr>
            <a:r>
              <a:rPr lang="en-US" sz="1800" dirty="0"/>
              <a:t>				         = 56 g/day</a:t>
            </a:r>
          </a:p>
          <a:p>
            <a:r>
              <a:rPr lang="en-US" sz="1800" dirty="0"/>
              <a:t>% Excreted = (Amount Excreted/Filtered Load) x 100% = (28/56) x 100% </a:t>
            </a:r>
          </a:p>
          <a:p>
            <a:pPr marL="0" indent="0">
              <a:buNone/>
            </a:pPr>
            <a:r>
              <a:rPr lang="en-US" sz="1800" dirty="0"/>
              <a:t>	        				               = 50 %</a:t>
            </a:r>
          </a:p>
          <a:p>
            <a:r>
              <a:rPr lang="en-US" sz="1800" dirty="0"/>
              <a:t>% Reabsorbed = 100 -% Excreted = 100 –50 </a:t>
            </a:r>
          </a:p>
          <a:p>
            <a:pPr marL="0" indent="0">
              <a:buNone/>
            </a:pPr>
            <a:r>
              <a:rPr lang="en-US" sz="1800" dirty="0"/>
              <a:t>			            = 50%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C58958E-4838-4122-AB41-38EED1DA04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1881002"/>
              </p:ext>
            </p:extLst>
          </p:nvPr>
        </p:nvGraphicFramePr>
        <p:xfrm>
          <a:off x="1715617" y="3670604"/>
          <a:ext cx="8443451" cy="22685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3689">
                  <a:extLst>
                    <a:ext uri="{9D8B030D-6E8A-4147-A177-3AD203B41FA5}">
                      <a16:colId xmlns:a16="http://schemas.microsoft.com/office/drawing/2014/main" val="2276228292"/>
                    </a:ext>
                  </a:extLst>
                </a:gridCol>
                <a:gridCol w="1595640">
                  <a:extLst>
                    <a:ext uri="{9D8B030D-6E8A-4147-A177-3AD203B41FA5}">
                      <a16:colId xmlns:a16="http://schemas.microsoft.com/office/drawing/2014/main" val="3710802634"/>
                    </a:ext>
                  </a:extLst>
                </a:gridCol>
                <a:gridCol w="1551481">
                  <a:extLst>
                    <a:ext uri="{9D8B030D-6E8A-4147-A177-3AD203B41FA5}">
                      <a16:colId xmlns:a16="http://schemas.microsoft.com/office/drawing/2014/main" val="412252540"/>
                    </a:ext>
                  </a:extLst>
                </a:gridCol>
                <a:gridCol w="1117980">
                  <a:extLst>
                    <a:ext uri="{9D8B030D-6E8A-4147-A177-3AD203B41FA5}">
                      <a16:colId xmlns:a16="http://schemas.microsoft.com/office/drawing/2014/main" val="1627807463"/>
                    </a:ext>
                  </a:extLst>
                </a:gridCol>
                <a:gridCol w="1391771">
                  <a:extLst>
                    <a:ext uri="{9D8B030D-6E8A-4147-A177-3AD203B41FA5}">
                      <a16:colId xmlns:a16="http://schemas.microsoft.com/office/drawing/2014/main" val="3855327835"/>
                    </a:ext>
                  </a:extLst>
                </a:gridCol>
                <a:gridCol w="1562890">
                  <a:extLst>
                    <a:ext uri="{9D8B030D-6E8A-4147-A177-3AD203B41FA5}">
                      <a16:colId xmlns:a16="http://schemas.microsoft.com/office/drawing/2014/main" val="3081393862"/>
                    </a:ext>
                  </a:extLst>
                </a:gridCol>
              </a:tblGrid>
              <a:tr h="6645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Substance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Concentration (in plasma)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Filtered Load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Amount Excreted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 Excreted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 Reabsorbed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1252584"/>
                  </a:ext>
                </a:extLst>
              </a:tr>
              <a:tr h="534667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Sodium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3.5 g/L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630 g/day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3.2 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0.5%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99.5%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3696043"/>
                  </a:ext>
                </a:extLst>
              </a:tr>
              <a:tr h="534667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Glucose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 g/L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180 g/day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 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100%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7772277"/>
                  </a:ext>
                </a:extLst>
              </a:tr>
              <a:tr h="534667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Urea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0.31 g/L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56 g/day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28 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50%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50%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8760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70501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Reabsorption Along The Tubule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B61D67B-BB97-4089-AB59-02E201AC500E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128737" y="1297577"/>
          <a:ext cx="7438133" cy="4548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0010">
                  <a:extLst>
                    <a:ext uri="{9D8B030D-6E8A-4147-A177-3AD203B41FA5}">
                      <a16:colId xmlns:a16="http://schemas.microsoft.com/office/drawing/2014/main" val="2571625689"/>
                    </a:ext>
                  </a:extLst>
                </a:gridCol>
                <a:gridCol w="2280047">
                  <a:extLst>
                    <a:ext uri="{9D8B030D-6E8A-4147-A177-3AD203B41FA5}">
                      <a16:colId xmlns:a16="http://schemas.microsoft.com/office/drawing/2014/main" val="1590460861"/>
                    </a:ext>
                  </a:extLst>
                </a:gridCol>
                <a:gridCol w="1850002">
                  <a:extLst>
                    <a:ext uri="{9D8B030D-6E8A-4147-A177-3AD203B41FA5}">
                      <a16:colId xmlns:a16="http://schemas.microsoft.com/office/drawing/2014/main" val="2208183586"/>
                    </a:ext>
                  </a:extLst>
                </a:gridCol>
                <a:gridCol w="1078074">
                  <a:extLst>
                    <a:ext uri="{9D8B030D-6E8A-4147-A177-3AD203B41FA5}">
                      <a16:colId xmlns:a16="http://schemas.microsoft.com/office/drawing/2014/main" val="1296402951"/>
                    </a:ext>
                  </a:extLst>
                </a:gridCol>
              </a:tblGrid>
              <a:tr h="59080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Segment of Tubule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Substances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Hormone Regulation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Percent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7767678"/>
                  </a:ext>
                </a:extLst>
              </a:tr>
              <a:tr h="2095791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Proximal Tubule	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Glucose, amino acids, H</a:t>
                      </a:r>
                      <a:r>
                        <a:rPr lang="pt-BR" sz="1600" baseline="-25000" dirty="0"/>
                        <a:t>2</a:t>
                      </a:r>
                      <a:r>
                        <a:rPr lang="pt-BR" sz="1600" dirty="0"/>
                        <a:t>O, </a:t>
                      </a:r>
                      <a:r>
                        <a:rPr lang="en-US" sz="1600" dirty="0"/>
                        <a:t>Na</a:t>
                      </a:r>
                      <a:r>
                        <a:rPr lang="en-US" sz="1600" baseline="30000" dirty="0"/>
                        <a:t>+</a:t>
                      </a:r>
                      <a:r>
                        <a:rPr lang="en-US" sz="1600" dirty="0"/>
                        <a:t>, K</a:t>
                      </a:r>
                      <a:r>
                        <a:rPr lang="en-US" sz="1600" baseline="30000" dirty="0"/>
                        <a:t>+</a:t>
                      </a:r>
                      <a:r>
                        <a:rPr lang="en-US" sz="1600" dirty="0"/>
                        <a:t>, Cl</a:t>
                      </a:r>
                      <a:r>
                        <a:rPr lang="en-US" sz="1600" baseline="30000" dirty="0"/>
                        <a:t>-</a:t>
                      </a:r>
                      <a:r>
                        <a:rPr lang="en-US" sz="1600" dirty="0"/>
                        <a:t> </a:t>
                      </a:r>
                      <a:endParaRPr lang="pt-BR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65%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3055978"/>
                  </a:ext>
                </a:extLst>
              </a:tr>
              <a:tr h="423746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Descending Limb of LOH	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H</a:t>
                      </a:r>
                      <a:r>
                        <a:rPr lang="pt-BR" sz="1600" baseline="-25000" dirty="0"/>
                        <a:t>2</a:t>
                      </a:r>
                      <a:r>
                        <a:rPr lang="pt-BR" sz="1600" dirty="0"/>
                        <a:t>O, minimal </a:t>
                      </a:r>
                      <a:r>
                        <a:rPr lang="en-US" sz="1600" dirty="0"/>
                        <a:t>Na</a:t>
                      </a:r>
                      <a:r>
                        <a:rPr lang="en-US" sz="1600" baseline="30000" dirty="0"/>
                        <a:t>+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20 %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8732143"/>
                  </a:ext>
                </a:extLst>
              </a:tr>
              <a:tr h="524851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Ascending Limb of LOH	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Na</a:t>
                      </a:r>
                      <a:r>
                        <a:rPr lang="en-US" sz="1600" baseline="30000" dirty="0"/>
                        <a:t>+</a:t>
                      </a:r>
                      <a:r>
                        <a:rPr lang="en-US" sz="1600" dirty="0"/>
                        <a:t>, K</a:t>
                      </a:r>
                      <a:r>
                        <a:rPr lang="en-US" sz="1600" baseline="30000" dirty="0"/>
                        <a:t>+</a:t>
                      </a:r>
                      <a:r>
                        <a:rPr lang="en-US" sz="1600" dirty="0"/>
                        <a:t>, Cl</a:t>
                      </a:r>
                      <a:r>
                        <a:rPr lang="en-US" sz="1600" baseline="30000" dirty="0"/>
                        <a:t>-</a:t>
                      </a:r>
                      <a:r>
                        <a:rPr lang="en-US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4411579"/>
                  </a:ext>
                </a:extLst>
              </a:tr>
              <a:tr h="367991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Distal Tubule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Na</a:t>
                      </a:r>
                      <a:r>
                        <a:rPr lang="en-US" sz="1600" baseline="30000" dirty="0"/>
                        <a:t>+</a:t>
                      </a:r>
                      <a:r>
                        <a:rPr lang="en-US" sz="1600" dirty="0"/>
                        <a:t>, K</a:t>
                      </a:r>
                      <a:r>
                        <a:rPr lang="en-US" sz="1600" baseline="30000" dirty="0"/>
                        <a:t>+</a:t>
                      </a:r>
                      <a:r>
                        <a:rPr lang="en-US" sz="1600" dirty="0"/>
                        <a:t>, Cl</a:t>
                      </a:r>
                      <a:r>
                        <a:rPr lang="en-US" sz="1600" baseline="30000" dirty="0"/>
                        <a:t>-</a:t>
                      </a:r>
                      <a:r>
                        <a:rPr lang="en-US" sz="1600" dirty="0"/>
                        <a:t> , Ca</a:t>
                      </a:r>
                      <a:r>
                        <a:rPr lang="en-US" sz="1600" baseline="30000" dirty="0"/>
                        <a:t>2+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Yes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47000884"/>
                  </a:ext>
                </a:extLst>
              </a:tr>
              <a:tr h="334536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Collecting Duct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H</a:t>
                      </a:r>
                      <a:r>
                        <a:rPr lang="pt-BR" sz="1600" baseline="-25000" dirty="0"/>
                        <a:t>2</a:t>
                      </a:r>
                      <a:r>
                        <a:rPr lang="pt-BR" sz="1600" dirty="0"/>
                        <a:t>O, </a:t>
                      </a:r>
                      <a:r>
                        <a:rPr lang="en-US" sz="1600" dirty="0"/>
                        <a:t>Na</a:t>
                      </a:r>
                      <a:r>
                        <a:rPr lang="en-US" sz="1600" baseline="30000" dirty="0"/>
                        <a:t>+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Yes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6099868"/>
                  </a:ext>
                </a:extLst>
              </a:tr>
            </a:tbl>
          </a:graphicData>
        </a:graphic>
      </p:graphicFrame>
      <p:pic>
        <p:nvPicPr>
          <p:cNvPr id="7" name="Picture 13">
            <a:extLst>
              <a:ext uri="{FF2B5EF4-FFF2-40B4-BE49-F238E27FC236}">
                <a16:creationId xmlns:a16="http://schemas.microsoft.com/office/drawing/2014/main" id="{BC9781AA-474C-474F-B846-D8AA7B0A9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70"/>
          <a:stretch>
            <a:fillRect/>
          </a:stretch>
        </p:blipFill>
        <p:spPr bwMode="auto">
          <a:xfrm>
            <a:off x="7828424" y="1943907"/>
            <a:ext cx="2943039" cy="3523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id="{9A6003F1-CB63-494F-9E1A-6775E23FC8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6333" y="974411"/>
            <a:ext cx="157577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65% volume reabsorbed</a:t>
            </a: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176DE0D7-8A65-468F-A98E-9110C8FF2B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09571" y="3336616"/>
            <a:ext cx="1628597" cy="640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14% volume reabsorbed</a:t>
            </a:r>
          </a:p>
        </p:txBody>
      </p:sp>
      <p:sp>
        <p:nvSpPr>
          <p:cNvPr id="10" name="TextBox 4">
            <a:extLst>
              <a:ext uri="{FF2B5EF4-FFF2-40B4-BE49-F238E27FC236}">
                <a16:creationId xmlns:a16="http://schemas.microsoft.com/office/drawing/2014/main" id="{84F83312-0373-4777-9AFA-D3EA775D2C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26931" y="5299564"/>
            <a:ext cx="1624416" cy="664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20% volume reabsorbed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F501968-07E1-486F-97EA-D4963E41EAB3}"/>
              </a:ext>
            </a:extLst>
          </p:cNvPr>
          <p:cNvCxnSpPr>
            <a:cxnSpLocks/>
          </p:cNvCxnSpPr>
          <p:nvPr/>
        </p:nvCxnSpPr>
        <p:spPr>
          <a:xfrm>
            <a:off x="9055834" y="1586797"/>
            <a:ext cx="0" cy="33262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02AA053-9E46-4F0D-A55F-63C927D02621}"/>
              </a:ext>
            </a:extLst>
          </p:cNvPr>
          <p:cNvCxnSpPr>
            <a:cxnSpLocks/>
          </p:cNvCxnSpPr>
          <p:nvPr/>
        </p:nvCxnSpPr>
        <p:spPr>
          <a:xfrm flipH="1" flipV="1">
            <a:off x="10544961" y="3656682"/>
            <a:ext cx="226502" cy="1341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BA2E69B-164D-4325-B640-55AA22294120}"/>
              </a:ext>
            </a:extLst>
          </p:cNvPr>
          <p:cNvCxnSpPr>
            <a:cxnSpLocks/>
          </p:cNvCxnSpPr>
          <p:nvPr/>
        </p:nvCxnSpPr>
        <p:spPr>
          <a:xfrm flipH="1" flipV="1">
            <a:off x="8906230" y="4685931"/>
            <a:ext cx="304882" cy="6136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89E4413-2295-421C-8059-CD30CFD94FCE}"/>
              </a:ext>
            </a:extLst>
          </p:cNvPr>
          <p:cNvCxnSpPr>
            <a:cxnSpLocks/>
          </p:cNvCxnSpPr>
          <p:nvPr/>
        </p:nvCxnSpPr>
        <p:spPr>
          <a:xfrm flipV="1">
            <a:off x="9332438" y="4688047"/>
            <a:ext cx="215276" cy="61151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2177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Midterm #2 Results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78759"/>
            <a:ext cx="10515600" cy="1556159"/>
          </a:xfrm>
        </p:spPr>
        <p:txBody>
          <a:bodyPr>
            <a:normAutofit/>
          </a:bodyPr>
          <a:lstStyle/>
          <a:p>
            <a:r>
              <a:rPr lang="en-US" sz="3200" dirty="0"/>
              <a:t>17 students with 100%</a:t>
            </a:r>
            <a:endParaRPr lang="en-CA" sz="3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CE0B63-E9C7-452B-A80F-7DE98211A9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6373" y="1945325"/>
            <a:ext cx="6399254" cy="59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8722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Cells of the Tubule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735C71-25CD-4EE6-BFFB-DA57977A0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1504" y="1374194"/>
            <a:ext cx="6928991" cy="3851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6653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Cells of the Tubule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70632"/>
            <a:ext cx="6376333" cy="476853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u="sng" dirty="0">
                <a:solidFill>
                  <a:srgbClr val="FF0000"/>
                </a:solidFill>
              </a:rPr>
              <a:t>Reabsorption </a:t>
            </a:r>
          </a:p>
          <a:p>
            <a:pPr marL="0" indent="0">
              <a:buNone/>
            </a:pPr>
            <a:r>
              <a:rPr lang="en-US" sz="2000" dirty="0"/>
              <a:t>Transcellular: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Two-step process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Moves through luminal, then basolateral membrane </a:t>
            </a:r>
          </a:p>
          <a:p>
            <a:pPr marL="0" indent="0">
              <a:buNone/>
            </a:pPr>
            <a:r>
              <a:rPr lang="en-US" sz="2000" dirty="0"/>
              <a:t>Paracellular: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One-step process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In between tubule cells</a:t>
            </a:r>
          </a:p>
          <a:p>
            <a:pPr marL="0" indent="0">
              <a:buNone/>
            </a:pPr>
            <a:r>
              <a:rPr lang="en-US" sz="2400" u="sng" dirty="0">
                <a:solidFill>
                  <a:srgbClr val="FF0000"/>
                </a:solidFill>
              </a:rPr>
              <a:t>Secretion</a:t>
            </a:r>
          </a:p>
          <a:p>
            <a:pPr marL="0" indent="0">
              <a:buNone/>
            </a:pPr>
            <a:r>
              <a:rPr lang="en-US" sz="2000" dirty="0"/>
              <a:t>Always Transcellular: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Moves through basolateral, then luminal membrane </a:t>
            </a:r>
          </a:p>
          <a:p>
            <a:pPr marL="0" indent="0">
              <a:buNone/>
            </a:pPr>
            <a:r>
              <a:rPr lang="en-US" sz="2000" dirty="0"/>
              <a:t>No Paracellular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0787C3-15D6-469A-8D74-A900F8D0D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4532" y="969297"/>
            <a:ext cx="4611676" cy="4768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414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4400" b="1" dirty="0">
                <a:solidFill>
                  <a:srgbClr val="4F2683"/>
                </a:solidFill>
                <a:latin typeface="+mn-lt"/>
              </a:rPr>
              <a:t>Transport Mechanisms</a:t>
            </a:r>
            <a:endParaRPr lang="en-CA" sz="5400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41E30B57-141A-42DC-B419-BCFCDB3A53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/>
          <a:p>
            <a:r>
              <a:rPr lang="en-US" sz="2800" dirty="0"/>
              <a:t>Chapter 8: Dr. Woods</a:t>
            </a:r>
          </a:p>
        </p:txBody>
      </p:sp>
    </p:spTree>
    <p:extLst>
      <p:ext uri="{BB962C8B-B14F-4D97-AF65-F5344CB8AC3E}">
        <p14:creationId xmlns:p14="http://schemas.microsoft.com/office/powerpoint/2010/main" val="19226419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Review of Transport Mechanisms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70632"/>
            <a:ext cx="7643071" cy="4701661"/>
          </a:xfrm>
        </p:spPr>
        <p:txBody>
          <a:bodyPr>
            <a:normAutofit fontScale="92500" lnSpcReduction="10000"/>
          </a:bodyPr>
          <a:lstStyle/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Channels</a:t>
            </a:r>
            <a:r>
              <a:rPr lang="en-US" dirty="0"/>
              <a:t>: Passive diffusion through a protein pore in membrane (ex: aquaporin)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Transporters</a:t>
            </a:r>
            <a:r>
              <a:rPr lang="en-US" dirty="0"/>
              <a:t>: Carries molecule across membrane</a:t>
            </a:r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0000"/>
                </a:solidFill>
              </a:rPr>
              <a:t>Uniporters</a:t>
            </a:r>
            <a:r>
              <a:rPr lang="en-US" dirty="0"/>
              <a:t>: Move a single molecule across membrane (ex: glucose uniporter)</a:t>
            </a:r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0000"/>
                </a:solidFill>
              </a:rPr>
              <a:t>Symporters</a:t>
            </a:r>
            <a:r>
              <a:rPr lang="en-US" dirty="0"/>
              <a:t>: Moves two molecules in the same direction across membrane. At least one molecule must move down its concentration gradient (ex: Na+/glucose symporter)</a:t>
            </a:r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0000"/>
                </a:solidFill>
              </a:rPr>
              <a:t>Antiporters</a:t>
            </a:r>
            <a:r>
              <a:rPr lang="en-US" dirty="0"/>
              <a:t>: Moves two molecules in opposite directions across membrane. At least one molecule must move down its concentration gradient (ex: Na</a:t>
            </a:r>
            <a:r>
              <a:rPr lang="en-US" baseline="30000" dirty="0"/>
              <a:t>+</a:t>
            </a:r>
            <a:r>
              <a:rPr lang="en-US" dirty="0"/>
              <a:t>/H</a:t>
            </a:r>
            <a:r>
              <a:rPr lang="en-US" baseline="30000" dirty="0"/>
              <a:t>+</a:t>
            </a:r>
            <a:r>
              <a:rPr lang="en-US" dirty="0"/>
              <a:t> antiporter)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Primary Active Transporters</a:t>
            </a:r>
            <a:r>
              <a:rPr lang="en-US" dirty="0"/>
              <a:t>: Require ATP to move molecules against their concentration gradients (ex: Na</a:t>
            </a:r>
            <a:r>
              <a:rPr lang="en-US" baseline="30000" dirty="0"/>
              <a:t>+</a:t>
            </a:r>
            <a:r>
              <a:rPr lang="en-US" dirty="0"/>
              <a:t>/K</a:t>
            </a:r>
            <a:r>
              <a:rPr lang="en-US" baseline="30000" dirty="0"/>
              <a:t>+ </a:t>
            </a:r>
            <a:r>
              <a:rPr lang="en-US" dirty="0"/>
              <a:t>ATPase)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9288A3-B6F9-468D-A75A-AC096F0E2A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6539" y="1074718"/>
            <a:ext cx="1272517" cy="7900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731F71-D75D-4079-9DD5-55383E704E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5724" y="2101546"/>
            <a:ext cx="983332" cy="6410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F504AE-CCD7-4C8C-8F89-5A9532F4A0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76031" y="2911080"/>
            <a:ext cx="1046907" cy="7456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401EDE2-7B0B-42F0-8478-EA41F66308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29533" y="3702725"/>
            <a:ext cx="1189523" cy="7615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D7FAC6C-AFA9-42B8-BF65-351EB0CE3A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87606" y="4607737"/>
            <a:ext cx="1279568" cy="74297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27E83BB-B8D4-4815-948C-3D98897A4B82}"/>
              </a:ext>
            </a:extLst>
          </p:cNvPr>
          <p:cNvSpPr/>
          <p:nvPr/>
        </p:nvSpPr>
        <p:spPr>
          <a:xfrm>
            <a:off x="838199" y="1094014"/>
            <a:ext cx="7643071" cy="75156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2468612A-2FB0-40F8-A7B3-5F0484286541}"/>
              </a:ext>
            </a:extLst>
          </p:cNvPr>
          <p:cNvSpPr/>
          <p:nvPr/>
        </p:nvSpPr>
        <p:spPr>
          <a:xfrm>
            <a:off x="8481270" y="1469796"/>
            <a:ext cx="494950" cy="4571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A774F6-F916-47A4-8339-7A3F23953A69}"/>
              </a:ext>
            </a:extLst>
          </p:cNvPr>
          <p:cNvSpPr/>
          <p:nvPr/>
        </p:nvSpPr>
        <p:spPr>
          <a:xfrm>
            <a:off x="1197703" y="2267686"/>
            <a:ext cx="7283567" cy="6316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BC7B92B1-D34C-445C-A306-7665E34D1278}"/>
              </a:ext>
            </a:extLst>
          </p:cNvPr>
          <p:cNvSpPr/>
          <p:nvPr/>
        </p:nvSpPr>
        <p:spPr>
          <a:xfrm>
            <a:off x="8512904" y="2490674"/>
            <a:ext cx="494950" cy="4571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CFBEDA5-8EA1-47A0-9CCB-D4AB60C4D25D}"/>
              </a:ext>
            </a:extLst>
          </p:cNvPr>
          <p:cNvSpPr/>
          <p:nvPr/>
        </p:nvSpPr>
        <p:spPr>
          <a:xfrm>
            <a:off x="1197703" y="2916235"/>
            <a:ext cx="7283567" cy="8536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590C52D3-B8AF-434B-87DF-05C269EFC0FB}"/>
              </a:ext>
            </a:extLst>
          </p:cNvPr>
          <p:cNvSpPr/>
          <p:nvPr/>
        </p:nvSpPr>
        <p:spPr>
          <a:xfrm>
            <a:off x="8512904" y="3262265"/>
            <a:ext cx="494950" cy="7385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E46BCC-52B5-4151-BD50-3A55C8955012}"/>
              </a:ext>
            </a:extLst>
          </p:cNvPr>
          <p:cNvSpPr/>
          <p:nvPr/>
        </p:nvSpPr>
        <p:spPr>
          <a:xfrm>
            <a:off x="1197703" y="3786811"/>
            <a:ext cx="7283567" cy="8536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C178F52F-E083-4958-9757-03F80D5C92B9}"/>
              </a:ext>
            </a:extLst>
          </p:cNvPr>
          <p:cNvSpPr/>
          <p:nvPr/>
        </p:nvSpPr>
        <p:spPr>
          <a:xfrm>
            <a:off x="8512904" y="4075761"/>
            <a:ext cx="494950" cy="58704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EFAEFAE-A9C6-4BA7-A2C3-C6267DF476A7}"/>
              </a:ext>
            </a:extLst>
          </p:cNvPr>
          <p:cNvSpPr/>
          <p:nvPr/>
        </p:nvSpPr>
        <p:spPr>
          <a:xfrm>
            <a:off x="869833" y="4742195"/>
            <a:ext cx="7643071" cy="9542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641AA729-F615-4061-AF6F-2E78A89B6EE6}"/>
              </a:ext>
            </a:extLst>
          </p:cNvPr>
          <p:cNvSpPr/>
          <p:nvPr/>
        </p:nvSpPr>
        <p:spPr>
          <a:xfrm>
            <a:off x="8544538" y="4987631"/>
            <a:ext cx="494950" cy="5804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0545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Proximal Tubule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120E08A-D2F2-4F53-93F6-095F39DC0313}"/>
              </a:ext>
            </a:extLst>
          </p:cNvPr>
          <p:cNvSpPr txBox="1"/>
          <p:nvPr/>
        </p:nvSpPr>
        <p:spPr>
          <a:xfrm>
            <a:off x="4071990" y="856204"/>
            <a:ext cx="40628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Lumen of Proximal Tubule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55F091A-7461-41A3-9B1C-0EEFF91A9DAB}"/>
              </a:ext>
            </a:extLst>
          </p:cNvPr>
          <p:cNvSpPr txBox="1"/>
          <p:nvPr/>
        </p:nvSpPr>
        <p:spPr>
          <a:xfrm>
            <a:off x="7310017" y="1679814"/>
            <a:ext cx="22665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Luminal Membrane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1FC0106-6B95-4978-9F50-FB2053553578}"/>
              </a:ext>
            </a:extLst>
          </p:cNvPr>
          <p:cNvSpPr txBox="1"/>
          <p:nvPr/>
        </p:nvSpPr>
        <p:spPr>
          <a:xfrm>
            <a:off x="7176655" y="3952950"/>
            <a:ext cx="26107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Basolateral Membrane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988E9B8-C8FB-4A77-BA03-F16385011558}"/>
              </a:ext>
            </a:extLst>
          </p:cNvPr>
          <p:cNvSpPr txBox="1"/>
          <p:nvPr/>
        </p:nvSpPr>
        <p:spPr>
          <a:xfrm>
            <a:off x="3035294" y="2353833"/>
            <a:ext cx="14447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Tubule (Epithelial) Cell</a:t>
            </a:r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5AE27429-94A4-46D9-84E0-297CA5C41AB1}"/>
              </a:ext>
            </a:extLst>
          </p:cNvPr>
          <p:cNvSpPr/>
          <p:nvPr/>
        </p:nvSpPr>
        <p:spPr>
          <a:xfrm>
            <a:off x="11128799" y="1115320"/>
            <a:ext cx="284351" cy="4438828"/>
          </a:xfrm>
          <a:prstGeom prst="downArrow">
            <a:avLst/>
          </a:prstGeom>
          <a:solidFill>
            <a:srgbClr val="FF505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A12B5D1-C99B-42F3-96CE-FC2031BB3917}"/>
              </a:ext>
            </a:extLst>
          </p:cNvPr>
          <p:cNvSpPr txBox="1"/>
          <p:nvPr/>
        </p:nvSpPr>
        <p:spPr>
          <a:xfrm>
            <a:off x="9677322" y="245162"/>
            <a:ext cx="253409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Overall Goal: 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REABSORPTION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A99BA25-0B97-4ED5-A76A-21A9F068AC21}"/>
              </a:ext>
            </a:extLst>
          </p:cNvPr>
          <p:cNvSpPr txBox="1"/>
          <p:nvPr/>
        </p:nvSpPr>
        <p:spPr>
          <a:xfrm>
            <a:off x="4774426" y="4732775"/>
            <a:ext cx="26804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Interstitial Space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3F32DF9-99A4-4F58-A10C-06485DD6D010}"/>
              </a:ext>
            </a:extLst>
          </p:cNvPr>
          <p:cNvSpPr txBox="1"/>
          <p:nvPr/>
        </p:nvSpPr>
        <p:spPr>
          <a:xfrm>
            <a:off x="3757687" y="5469019"/>
            <a:ext cx="52448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Blood vessel near proximal tubule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93960CE-7C19-4B59-B2F6-1EFDE4328A8B}"/>
              </a:ext>
            </a:extLst>
          </p:cNvPr>
          <p:cNvSpPr txBox="1"/>
          <p:nvPr/>
        </p:nvSpPr>
        <p:spPr>
          <a:xfrm>
            <a:off x="5205759" y="1284771"/>
            <a:ext cx="18178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Tight </a:t>
            </a:r>
          </a:p>
          <a:p>
            <a:pPr algn="ctr"/>
            <a:r>
              <a:rPr lang="en-US" sz="1600" dirty="0"/>
              <a:t>Junctions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2E68BEA-0DE6-4DD2-8CB6-661CA09169BD}"/>
              </a:ext>
            </a:extLst>
          </p:cNvPr>
          <p:cNvSpPr txBox="1"/>
          <p:nvPr/>
        </p:nvSpPr>
        <p:spPr>
          <a:xfrm>
            <a:off x="562952" y="1235642"/>
            <a:ext cx="18178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Tight </a:t>
            </a:r>
          </a:p>
          <a:p>
            <a:pPr algn="ctr"/>
            <a:r>
              <a:rPr lang="en-US" sz="1600" dirty="0"/>
              <a:t>Junctions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93CEDC-C879-42C4-8262-077CBABF3B15}"/>
              </a:ext>
            </a:extLst>
          </p:cNvPr>
          <p:cNvSpPr txBox="1"/>
          <p:nvPr/>
        </p:nvSpPr>
        <p:spPr>
          <a:xfrm>
            <a:off x="9760537" y="1235642"/>
            <a:ext cx="18178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Tight </a:t>
            </a:r>
          </a:p>
          <a:p>
            <a:pPr algn="ctr"/>
            <a:r>
              <a:rPr lang="en-US" sz="1600" dirty="0"/>
              <a:t>Junctions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2C7ED60-33F1-41BB-9EA2-8943C49C6B5E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26">
            <a:extLst>
              <a:ext uri="{FF2B5EF4-FFF2-40B4-BE49-F238E27FC236}">
                <a16:creationId xmlns:a16="http://schemas.microsoft.com/office/drawing/2014/main" id="{E4744C11-3A30-40CA-AF6C-ED28E201DA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16" t="21802" r="79023" b="48900"/>
          <a:stretch/>
        </p:blipFill>
        <p:spPr bwMode="auto">
          <a:xfrm rot="16200000">
            <a:off x="538472" y="-175502"/>
            <a:ext cx="881405" cy="1691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687E839-66A1-451E-8644-E1DD0A23ED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0765" y="70868"/>
            <a:ext cx="986550" cy="148653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8DF51F4-816A-4692-B0A8-39825E8174CC}"/>
              </a:ext>
            </a:extLst>
          </p:cNvPr>
          <p:cNvSpPr/>
          <p:nvPr/>
        </p:nvSpPr>
        <p:spPr>
          <a:xfrm>
            <a:off x="2638847" y="111293"/>
            <a:ext cx="322467" cy="3648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1017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Sodium Potassium Pump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Arrow: Down 37">
            <a:extLst>
              <a:ext uri="{FF2B5EF4-FFF2-40B4-BE49-F238E27FC236}">
                <a16:creationId xmlns:a16="http://schemas.microsoft.com/office/drawing/2014/main" id="{12364103-0AD5-4A07-9C4E-A8CEDD60532B}"/>
              </a:ext>
            </a:extLst>
          </p:cNvPr>
          <p:cNvSpPr/>
          <p:nvPr/>
        </p:nvSpPr>
        <p:spPr>
          <a:xfrm>
            <a:off x="397730" y="3961410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rrow: Down 38">
            <a:extLst>
              <a:ext uri="{FF2B5EF4-FFF2-40B4-BE49-F238E27FC236}">
                <a16:creationId xmlns:a16="http://schemas.microsoft.com/office/drawing/2014/main" id="{D8931F27-3234-41BD-88C5-6F4765091500}"/>
              </a:ext>
            </a:extLst>
          </p:cNvPr>
          <p:cNvSpPr/>
          <p:nvPr/>
        </p:nvSpPr>
        <p:spPr>
          <a:xfrm rot="10800000">
            <a:off x="174704" y="3976993"/>
            <a:ext cx="122664" cy="9211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46534275-82AC-409C-9185-C33EF9FA5A8A}"/>
              </a:ext>
            </a:extLst>
          </p:cNvPr>
          <p:cNvSpPr/>
          <p:nvPr/>
        </p:nvSpPr>
        <p:spPr>
          <a:xfrm>
            <a:off x="46462" y="4105614"/>
            <a:ext cx="691379" cy="6244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D0128F7-5F1B-431E-BC67-A7B47F2BE1B9}"/>
              </a:ext>
            </a:extLst>
          </p:cNvPr>
          <p:cNvSpPr txBox="1"/>
          <p:nvPr/>
        </p:nvSpPr>
        <p:spPr>
          <a:xfrm>
            <a:off x="115169" y="4250001"/>
            <a:ext cx="543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ATP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38FC24C-A4A9-451E-BA69-D6F402D48FBA}"/>
              </a:ext>
            </a:extLst>
          </p:cNvPr>
          <p:cNvSpPr txBox="1"/>
          <p:nvPr/>
        </p:nvSpPr>
        <p:spPr>
          <a:xfrm>
            <a:off x="74344" y="3641299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3E90E-97C2-4EA1-B2BD-0FF07FD658AC}"/>
              </a:ext>
            </a:extLst>
          </p:cNvPr>
          <p:cNvSpPr txBox="1"/>
          <p:nvPr/>
        </p:nvSpPr>
        <p:spPr>
          <a:xfrm>
            <a:off x="249161" y="4886092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16A282E-3518-42A4-8185-8413C6105CF4}"/>
              </a:ext>
            </a:extLst>
          </p:cNvPr>
          <p:cNvSpPr txBox="1"/>
          <p:nvPr/>
        </p:nvSpPr>
        <p:spPr>
          <a:xfrm>
            <a:off x="838200" y="4536808"/>
            <a:ext cx="35237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Na/K ATPase</a:t>
            </a:r>
            <a:r>
              <a:rPr lang="en-US" dirty="0"/>
              <a:t>: Maintains concentration gradients needed to drive transport of other molecules 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115499BB-2FA9-4A74-85C7-864E68823BB1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64199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Reabsorbing Amino Acids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Arrow: Down 37">
            <a:extLst>
              <a:ext uri="{FF2B5EF4-FFF2-40B4-BE49-F238E27FC236}">
                <a16:creationId xmlns:a16="http://schemas.microsoft.com/office/drawing/2014/main" id="{12364103-0AD5-4A07-9C4E-A8CEDD60532B}"/>
              </a:ext>
            </a:extLst>
          </p:cNvPr>
          <p:cNvSpPr/>
          <p:nvPr/>
        </p:nvSpPr>
        <p:spPr>
          <a:xfrm>
            <a:off x="397730" y="3961410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rrow: Down 38">
            <a:extLst>
              <a:ext uri="{FF2B5EF4-FFF2-40B4-BE49-F238E27FC236}">
                <a16:creationId xmlns:a16="http://schemas.microsoft.com/office/drawing/2014/main" id="{D8931F27-3234-41BD-88C5-6F4765091500}"/>
              </a:ext>
            </a:extLst>
          </p:cNvPr>
          <p:cNvSpPr/>
          <p:nvPr/>
        </p:nvSpPr>
        <p:spPr>
          <a:xfrm rot="10800000">
            <a:off x="174704" y="3976993"/>
            <a:ext cx="122664" cy="9211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46534275-82AC-409C-9185-C33EF9FA5A8A}"/>
              </a:ext>
            </a:extLst>
          </p:cNvPr>
          <p:cNvSpPr/>
          <p:nvPr/>
        </p:nvSpPr>
        <p:spPr>
          <a:xfrm>
            <a:off x="46462" y="4105614"/>
            <a:ext cx="691379" cy="6244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D0128F7-5F1B-431E-BC67-A7B47F2BE1B9}"/>
              </a:ext>
            </a:extLst>
          </p:cNvPr>
          <p:cNvSpPr txBox="1"/>
          <p:nvPr/>
        </p:nvSpPr>
        <p:spPr>
          <a:xfrm>
            <a:off x="115169" y="4250001"/>
            <a:ext cx="543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ATP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38FC24C-A4A9-451E-BA69-D6F402D48FBA}"/>
              </a:ext>
            </a:extLst>
          </p:cNvPr>
          <p:cNvSpPr txBox="1"/>
          <p:nvPr/>
        </p:nvSpPr>
        <p:spPr>
          <a:xfrm>
            <a:off x="74344" y="3641299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3E90E-97C2-4EA1-B2BD-0FF07FD658AC}"/>
              </a:ext>
            </a:extLst>
          </p:cNvPr>
          <p:cNvSpPr txBox="1"/>
          <p:nvPr/>
        </p:nvSpPr>
        <p:spPr>
          <a:xfrm>
            <a:off x="249161" y="4886092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BD8EB4D5-1521-48D5-9081-11704B8740AF}"/>
              </a:ext>
            </a:extLst>
          </p:cNvPr>
          <p:cNvSpPr/>
          <p:nvPr/>
        </p:nvSpPr>
        <p:spPr>
          <a:xfrm>
            <a:off x="2116168" y="120339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2AABB955-27DB-44C5-986D-3E38965423C9}"/>
              </a:ext>
            </a:extLst>
          </p:cNvPr>
          <p:cNvSpPr/>
          <p:nvPr/>
        </p:nvSpPr>
        <p:spPr>
          <a:xfrm>
            <a:off x="2512040" y="120339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20A6711-9D6E-47FF-A956-E5E4F0467D67}"/>
              </a:ext>
            </a:extLst>
          </p:cNvPr>
          <p:cNvSpPr/>
          <p:nvPr/>
        </p:nvSpPr>
        <p:spPr>
          <a:xfrm>
            <a:off x="2049258" y="1359511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846C75-D76A-4150-9F52-A9A61C16D507}"/>
              </a:ext>
            </a:extLst>
          </p:cNvPr>
          <p:cNvSpPr txBox="1"/>
          <p:nvPr/>
        </p:nvSpPr>
        <p:spPr>
          <a:xfrm>
            <a:off x="2740637" y="687714"/>
            <a:ext cx="45552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Na</a:t>
            </a:r>
            <a:r>
              <a:rPr lang="en-US" baseline="30000" dirty="0">
                <a:solidFill>
                  <a:srgbClr val="FF0000"/>
                </a:solidFill>
              </a:rPr>
              <a:t>+</a:t>
            </a:r>
            <a:r>
              <a:rPr lang="en-US" dirty="0">
                <a:solidFill>
                  <a:srgbClr val="FF0000"/>
                </a:solidFill>
              </a:rPr>
              <a:t>/Amino Acid Symporter</a:t>
            </a:r>
            <a:r>
              <a:rPr lang="en-US" dirty="0"/>
              <a:t>: Uses Na</a:t>
            </a:r>
            <a:r>
              <a:rPr lang="en-US" baseline="30000" dirty="0"/>
              <a:t>+</a:t>
            </a:r>
            <a:r>
              <a:rPr lang="en-US" dirty="0"/>
              <a:t> gradient to carry an amino acid across luminal membrane against its concentration gradient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3F7D4A8-27D4-4D61-984F-4927C4E97393}"/>
              </a:ext>
            </a:extLst>
          </p:cNvPr>
          <p:cNvSpPr txBox="1"/>
          <p:nvPr/>
        </p:nvSpPr>
        <p:spPr>
          <a:xfrm>
            <a:off x="1908072" y="2134162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121639-ECC9-4A27-9080-C16BEB23FC56}"/>
              </a:ext>
            </a:extLst>
          </p:cNvPr>
          <p:cNvSpPr txBox="1"/>
          <p:nvPr/>
        </p:nvSpPr>
        <p:spPr>
          <a:xfrm>
            <a:off x="2272508" y="2131427"/>
            <a:ext cx="867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Amino </a:t>
            </a:r>
          </a:p>
          <a:p>
            <a:pPr algn="ctr"/>
            <a:r>
              <a:rPr lang="en-US" b="1" dirty="0"/>
              <a:t>Acid</a:t>
            </a:r>
            <a:endParaRPr lang="en-US" b="1" baseline="300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58821F5-C9DF-48E9-B96C-B202A0B37EEB}"/>
              </a:ext>
            </a:extLst>
          </p:cNvPr>
          <p:cNvSpPr txBox="1"/>
          <p:nvPr/>
        </p:nvSpPr>
        <p:spPr>
          <a:xfrm>
            <a:off x="2688519" y="4521207"/>
            <a:ext cx="38081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Amino Acid Uniporter</a:t>
            </a:r>
            <a:r>
              <a:rPr lang="en-US" dirty="0"/>
              <a:t>: Carries amino acid across basolateral membrane down its concentration gradient</a:t>
            </a:r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719958E7-E2B8-4AC4-8521-C570D459BA94}"/>
              </a:ext>
            </a:extLst>
          </p:cNvPr>
          <p:cNvSpPr/>
          <p:nvPr/>
        </p:nvSpPr>
        <p:spPr>
          <a:xfrm>
            <a:off x="2340788" y="392721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3708F7FD-4136-45AE-8D9B-224601343033}"/>
              </a:ext>
            </a:extLst>
          </p:cNvPr>
          <p:cNvSpPr/>
          <p:nvPr/>
        </p:nvSpPr>
        <p:spPr>
          <a:xfrm>
            <a:off x="2047321" y="4083331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F682A77-3F53-4925-80EC-416E2B0ADC15}"/>
              </a:ext>
            </a:extLst>
          </p:cNvPr>
          <p:cNvSpPr txBox="1"/>
          <p:nvPr/>
        </p:nvSpPr>
        <p:spPr>
          <a:xfrm>
            <a:off x="1968346" y="4852684"/>
            <a:ext cx="867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Amino </a:t>
            </a:r>
          </a:p>
          <a:p>
            <a:pPr algn="ctr"/>
            <a:r>
              <a:rPr lang="en-US" b="1" dirty="0"/>
              <a:t>Acid</a:t>
            </a:r>
            <a:endParaRPr lang="en-US" b="1" baseline="30000" dirty="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B2C67DB1-6518-4880-ABBF-5DF1B5079369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764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Reabsorbing Glucose (100%)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Arrow: Down 37">
            <a:extLst>
              <a:ext uri="{FF2B5EF4-FFF2-40B4-BE49-F238E27FC236}">
                <a16:creationId xmlns:a16="http://schemas.microsoft.com/office/drawing/2014/main" id="{12364103-0AD5-4A07-9C4E-A8CEDD60532B}"/>
              </a:ext>
            </a:extLst>
          </p:cNvPr>
          <p:cNvSpPr/>
          <p:nvPr/>
        </p:nvSpPr>
        <p:spPr>
          <a:xfrm>
            <a:off x="397730" y="3961410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rrow: Down 38">
            <a:extLst>
              <a:ext uri="{FF2B5EF4-FFF2-40B4-BE49-F238E27FC236}">
                <a16:creationId xmlns:a16="http://schemas.microsoft.com/office/drawing/2014/main" id="{D8931F27-3234-41BD-88C5-6F4765091500}"/>
              </a:ext>
            </a:extLst>
          </p:cNvPr>
          <p:cNvSpPr/>
          <p:nvPr/>
        </p:nvSpPr>
        <p:spPr>
          <a:xfrm rot="10800000">
            <a:off x="174704" y="3976993"/>
            <a:ext cx="122664" cy="9211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46534275-82AC-409C-9185-C33EF9FA5A8A}"/>
              </a:ext>
            </a:extLst>
          </p:cNvPr>
          <p:cNvSpPr/>
          <p:nvPr/>
        </p:nvSpPr>
        <p:spPr>
          <a:xfrm>
            <a:off x="46462" y="4105614"/>
            <a:ext cx="691379" cy="6244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D0128F7-5F1B-431E-BC67-A7B47F2BE1B9}"/>
              </a:ext>
            </a:extLst>
          </p:cNvPr>
          <p:cNvSpPr txBox="1"/>
          <p:nvPr/>
        </p:nvSpPr>
        <p:spPr>
          <a:xfrm>
            <a:off x="115169" y="4250001"/>
            <a:ext cx="543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ATP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38FC24C-A4A9-451E-BA69-D6F402D48FBA}"/>
              </a:ext>
            </a:extLst>
          </p:cNvPr>
          <p:cNvSpPr txBox="1"/>
          <p:nvPr/>
        </p:nvSpPr>
        <p:spPr>
          <a:xfrm>
            <a:off x="74344" y="3641299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3E90E-97C2-4EA1-B2BD-0FF07FD658AC}"/>
              </a:ext>
            </a:extLst>
          </p:cNvPr>
          <p:cNvSpPr txBox="1"/>
          <p:nvPr/>
        </p:nvSpPr>
        <p:spPr>
          <a:xfrm>
            <a:off x="249161" y="4886092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BD8EB4D5-1521-48D5-9081-11704B8740AF}"/>
              </a:ext>
            </a:extLst>
          </p:cNvPr>
          <p:cNvSpPr/>
          <p:nvPr/>
        </p:nvSpPr>
        <p:spPr>
          <a:xfrm>
            <a:off x="2116168" y="120339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2AABB955-27DB-44C5-986D-3E38965423C9}"/>
              </a:ext>
            </a:extLst>
          </p:cNvPr>
          <p:cNvSpPr/>
          <p:nvPr/>
        </p:nvSpPr>
        <p:spPr>
          <a:xfrm>
            <a:off x="2512040" y="120339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20A6711-9D6E-47FF-A956-E5E4F0467D67}"/>
              </a:ext>
            </a:extLst>
          </p:cNvPr>
          <p:cNvSpPr/>
          <p:nvPr/>
        </p:nvSpPr>
        <p:spPr>
          <a:xfrm>
            <a:off x="2049258" y="1359511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3F7D4A8-27D4-4D61-984F-4927C4E97393}"/>
              </a:ext>
            </a:extLst>
          </p:cNvPr>
          <p:cNvSpPr txBox="1"/>
          <p:nvPr/>
        </p:nvSpPr>
        <p:spPr>
          <a:xfrm>
            <a:off x="1908072" y="2134162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121639-ECC9-4A27-9080-C16BEB23FC56}"/>
              </a:ext>
            </a:extLst>
          </p:cNvPr>
          <p:cNvSpPr txBox="1"/>
          <p:nvPr/>
        </p:nvSpPr>
        <p:spPr>
          <a:xfrm>
            <a:off x="2272508" y="2131427"/>
            <a:ext cx="867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Amino </a:t>
            </a:r>
          </a:p>
          <a:p>
            <a:pPr algn="ctr"/>
            <a:r>
              <a:rPr lang="en-US" b="1" dirty="0"/>
              <a:t>Acid</a:t>
            </a:r>
            <a:endParaRPr lang="en-US" b="1" baseline="30000" dirty="0"/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719958E7-E2B8-4AC4-8521-C570D459BA94}"/>
              </a:ext>
            </a:extLst>
          </p:cNvPr>
          <p:cNvSpPr/>
          <p:nvPr/>
        </p:nvSpPr>
        <p:spPr>
          <a:xfrm>
            <a:off x="2340788" y="392721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3708F7FD-4136-45AE-8D9B-224601343033}"/>
              </a:ext>
            </a:extLst>
          </p:cNvPr>
          <p:cNvSpPr/>
          <p:nvPr/>
        </p:nvSpPr>
        <p:spPr>
          <a:xfrm>
            <a:off x="2047321" y="4083331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F682A77-3F53-4925-80EC-416E2B0ADC15}"/>
              </a:ext>
            </a:extLst>
          </p:cNvPr>
          <p:cNvSpPr txBox="1"/>
          <p:nvPr/>
        </p:nvSpPr>
        <p:spPr>
          <a:xfrm>
            <a:off x="1968346" y="4852684"/>
            <a:ext cx="867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Amino </a:t>
            </a:r>
          </a:p>
          <a:p>
            <a:pPr algn="ctr"/>
            <a:r>
              <a:rPr lang="en-US" b="1" dirty="0"/>
              <a:t>Acid</a:t>
            </a:r>
            <a:endParaRPr lang="en-US" b="1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FC6E200-0082-4AB7-96CB-092B6C4D9595}"/>
              </a:ext>
            </a:extLst>
          </p:cNvPr>
          <p:cNvSpPr txBox="1"/>
          <p:nvPr/>
        </p:nvSpPr>
        <p:spPr>
          <a:xfrm>
            <a:off x="5141758" y="717772"/>
            <a:ext cx="45552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Na</a:t>
            </a:r>
            <a:r>
              <a:rPr lang="en-US" baseline="30000" dirty="0">
                <a:solidFill>
                  <a:srgbClr val="FF0000"/>
                </a:solidFill>
              </a:rPr>
              <a:t>+</a:t>
            </a:r>
            <a:r>
              <a:rPr lang="en-US" dirty="0">
                <a:solidFill>
                  <a:srgbClr val="FF0000"/>
                </a:solidFill>
              </a:rPr>
              <a:t>/Glucose Symporter</a:t>
            </a:r>
            <a:r>
              <a:rPr lang="en-US" dirty="0"/>
              <a:t>: Uses Na</a:t>
            </a:r>
            <a:r>
              <a:rPr lang="en-US" baseline="30000" dirty="0"/>
              <a:t>+</a:t>
            </a:r>
            <a:r>
              <a:rPr lang="en-US" dirty="0"/>
              <a:t> gradient to carry glucose across luminal membrane against its concentration gradient</a:t>
            </a:r>
          </a:p>
        </p:txBody>
      </p:sp>
      <p:sp>
        <p:nvSpPr>
          <p:cNvPr id="36" name="Arrow: Down 35">
            <a:extLst>
              <a:ext uri="{FF2B5EF4-FFF2-40B4-BE49-F238E27FC236}">
                <a16:creationId xmlns:a16="http://schemas.microsoft.com/office/drawing/2014/main" id="{42EC9463-E740-450B-A8FB-58728D3DB339}"/>
              </a:ext>
            </a:extLst>
          </p:cNvPr>
          <p:cNvSpPr/>
          <p:nvPr/>
        </p:nvSpPr>
        <p:spPr>
          <a:xfrm>
            <a:off x="4542179" y="1228147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row: Down 36">
            <a:extLst>
              <a:ext uri="{FF2B5EF4-FFF2-40B4-BE49-F238E27FC236}">
                <a16:creationId xmlns:a16="http://schemas.microsoft.com/office/drawing/2014/main" id="{F3FC6EAF-1C8F-43EC-8BC6-9618C194146D}"/>
              </a:ext>
            </a:extLst>
          </p:cNvPr>
          <p:cNvSpPr/>
          <p:nvPr/>
        </p:nvSpPr>
        <p:spPr>
          <a:xfrm>
            <a:off x="4928393" y="1225412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424F4C5-B5D9-4EC0-B5D8-F7A75689325A}"/>
              </a:ext>
            </a:extLst>
          </p:cNvPr>
          <p:cNvSpPr/>
          <p:nvPr/>
        </p:nvSpPr>
        <p:spPr>
          <a:xfrm>
            <a:off x="4450379" y="1390198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263AF73-8978-43AD-A960-013B9E42A0D6}"/>
              </a:ext>
            </a:extLst>
          </p:cNvPr>
          <p:cNvSpPr txBox="1"/>
          <p:nvPr/>
        </p:nvSpPr>
        <p:spPr>
          <a:xfrm>
            <a:off x="4781754" y="2145133"/>
            <a:ext cx="936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Glucose</a:t>
            </a:r>
            <a:endParaRPr lang="en-US" b="1" baseline="30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4302AEA-19A3-4A73-AFC3-C2631267BEDC}"/>
              </a:ext>
            </a:extLst>
          </p:cNvPr>
          <p:cNvSpPr txBox="1"/>
          <p:nvPr/>
        </p:nvSpPr>
        <p:spPr>
          <a:xfrm>
            <a:off x="4333729" y="2141558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D109646-83F2-4422-9BF3-E04DA4346EB0}"/>
              </a:ext>
            </a:extLst>
          </p:cNvPr>
          <p:cNvSpPr txBox="1"/>
          <p:nvPr/>
        </p:nvSpPr>
        <p:spPr>
          <a:xfrm>
            <a:off x="5271131" y="4583958"/>
            <a:ext cx="38081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Glucose Uniporter</a:t>
            </a:r>
            <a:r>
              <a:rPr lang="en-US" dirty="0"/>
              <a:t>: Carries glucose across basolateral membrane down its concentration gradient</a:t>
            </a:r>
          </a:p>
        </p:txBody>
      </p:sp>
      <p:sp>
        <p:nvSpPr>
          <p:cNvPr id="48" name="Arrow: Down 47">
            <a:extLst>
              <a:ext uri="{FF2B5EF4-FFF2-40B4-BE49-F238E27FC236}">
                <a16:creationId xmlns:a16="http://schemas.microsoft.com/office/drawing/2014/main" id="{C226B8A7-3E5A-4C7C-8001-52A1E1B64F90}"/>
              </a:ext>
            </a:extLst>
          </p:cNvPr>
          <p:cNvSpPr/>
          <p:nvPr/>
        </p:nvSpPr>
        <p:spPr>
          <a:xfrm>
            <a:off x="4738475" y="3948159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46EA9AA9-9E34-410C-A84B-480C2A79BA05}"/>
              </a:ext>
            </a:extLst>
          </p:cNvPr>
          <p:cNvSpPr/>
          <p:nvPr/>
        </p:nvSpPr>
        <p:spPr>
          <a:xfrm>
            <a:off x="4456980" y="4093299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AA24E10-184E-4705-B089-25C56D7B3F3C}"/>
              </a:ext>
            </a:extLst>
          </p:cNvPr>
          <p:cNvSpPr txBox="1"/>
          <p:nvPr/>
        </p:nvSpPr>
        <p:spPr>
          <a:xfrm>
            <a:off x="4334207" y="4894626"/>
            <a:ext cx="936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Glucose</a:t>
            </a:r>
            <a:endParaRPr lang="en-US" b="1" baseline="30000" dirty="0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B8AD1531-808A-4447-9052-0BECC40BE24E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22783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Reabsorbing Water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Arrow: Down 37">
            <a:extLst>
              <a:ext uri="{FF2B5EF4-FFF2-40B4-BE49-F238E27FC236}">
                <a16:creationId xmlns:a16="http://schemas.microsoft.com/office/drawing/2014/main" id="{12364103-0AD5-4A07-9C4E-A8CEDD60532B}"/>
              </a:ext>
            </a:extLst>
          </p:cNvPr>
          <p:cNvSpPr/>
          <p:nvPr/>
        </p:nvSpPr>
        <p:spPr>
          <a:xfrm>
            <a:off x="397730" y="3961410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rrow: Down 38">
            <a:extLst>
              <a:ext uri="{FF2B5EF4-FFF2-40B4-BE49-F238E27FC236}">
                <a16:creationId xmlns:a16="http://schemas.microsoft.com/office/drawing/2014/main" id="{D8931F27-3234-41BD-88C5-6F4765091500}"/>
              </a:ext>
            </a:extLst>
          </p:cNvPr>
          <p:cNvSpPr/>
          <p:nvPr/>
        </p:nvSpPr>
        <p:spPr>
          <a:xfrm rot="10800000">
            <a:off x="174704" y="3976993"/>
            <a:ext cx="122664" cy="9211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46534275-82AC-409C-9185-C33EF9FA5A8A}"/>
              </a:ext>
            </a:extLst>
          </p:cNvPr>
          <p:cNvSpPr/>
          <p:nvPr/>
        </p:nvSpPr>
        <p:spPr>
          <a:xfrm>
            <a:off x="46462" y="4105614"/>
            <a:ext cx="691379" cy="6244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D0128F7-5F1B-431E-BC67-A7B47F2BE1B9}"/>
              </a:ext>
            </a:extLst>
          </p:cNvPr>
          <p:cNvSpPr txBox="1"/>
          <p:nvPr/>
        </p:nvSpPr>
        <p:spPr>
          <a:xfrm>
            <a:off x="115169" y="4250001"/>
            <a:ext cx="543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ATP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38FC24C-A4A9-451E-BA69-D6F402D48FBA}"/>
              </a:ext>
            </a:extLst>
          </p:cNvPr>
          <p:cNvSpPr txBox="1"/>
          <p:nvPr/>
        </p:nvSpPr>
        <p:spPr>
          <a:xfrm>
            <a:off x="74344" y="3641299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3E90E-97C2-4EA1-B2BD-0FF07FD658AC}"/>
              </a:ext>
            </a:extLst>
          </p:cNvPr>
          <p:cNvSpPr txBox="1"/>
          <p:nvPr/>
        </p:nvSpPr>
        <p:spPr>
          <a:xfrm>
            <a:off x="249161" y="4886092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BD8EB4D5-1521-48D5-9081-11704B8740AF}"/>
              </a:ext>
            </a:extLst>
          </p:cNvPr>
          <p:cNvSpPr/>
          <p:nvPr/>
        </p:nvSpPr>
        <p:spPr>
          <a:xfrm>
            <a:off x="2116168" y="120339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2AABB955-27DB-44C5-986D-3E38965423C9}"/>
              </a:ext>
            </a:extLst>
          </p:cNvPr>
          <p:cNvSpPr/>
          <p:nvPr/>
        </p:nvSpPr>
        <p:spPr>
          <a:xfrm>
            <a:off x="2512040" y="120339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20A6711-9D6E-47FF-A956-E5E4F0467D67}"/>
              </a:ext>
            </a:extLst>
          </p:cNvPr>
          <p:cNvSpPr/>
          <p:nvPr/>
        </p:nvSpPr>
        <p:spPr>
          <a:xfrm>
            <a:off x="2049258" y="1359511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3F7D4A8-27D4-4D61-984F-4927C4E97393}"/>
              </a:ext>
            </a:extLst>
          </p:cNvPr>
          <p:cNvSpPr txBox="1"/>
          <p:nvPr/>
        </p:nvSpPr>
        <p:spPr>
          <a:xfrm>
            <a:off x="1908072" y="2134162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121639-ECC9-4A27-9080-C16BEB23FC56}"/>
              </a:ext>
            </a:extLst>
          </p:cNvPr>
          <p:cNvSpPr txBox="1"/>
          <p:nvPr/>
        </p:nvSpPr>
        <p:spPr>
          <a:xfrm>
            <a:off x="2272508" y="2131427"/>
            <a:ext cx="867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Amino </a:t>
            </a:r>
          </a:p>
          <a:p>
            <a:pPr algn="ctr"/>
            <a:r>
              <a:rPr lang="en-US" b="1" dirty="0"/>
              <a:t>Acid</a:t>
            </a:r>
            <a:endParaRPr lang="en-US" b="1" baseline="30000" dirty="0"/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719958E7-E2B8-4AC4-8521-C570D459BA94}"/>
              </a:ext>
            </a:extLst>
          </p:cNvPr>
          <p:cNvSpPr/>
          <p:nvPr/>
        </p:nvSpPr>
        <p:spPr>
          <a:xfrm>
            <a:off x="2340788" y="392721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3708F7FD-4136-45AE-8D9B-224601343033}"/>
              </a:ext>
            </a:extLst>
          </p:cNvPr>
          <p:cNvSpPr/>
          <p:nvPr/>
        </p:nvSpPr>
        <p:spPr>
          <a:xfrm>
            <a:off x="2047321" y="4083331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F682A77-3F53-4925-80EC-416E2B0ADC15}"/>
              </a:ext>
            </a:extLst>
          </p:cNvPr>
          <p:cNvSpPr txBox="1"/>
          <p:nvPr/>
        </p:nvSpPr>
        <p:spPr>
          <a:xfrm>
            <a:off x="1968346" y="4852684"/>
            <a:ext cx="867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Amino </a:t>
            </a:r>
          </a:p>
          <a:p>
            <a:pPr algn="ctr"/>
            <a:r>
              <a:rPr lang="en-US" b="1" dirty="0"/>
              <a:t>Acid</a:t>
            </a:r>
            <a:endParaRPr lang="en-US" b="1" baseline="30000" dirty="0"/>
          </a:p>
        </p:txBody>
      </p:sp>
      <p:sp>
        <p:nvSpPr>
          <p:cNvPr id="36" name="Arrow: Down 35">
            <a:extLst>
              <a:ext uri="{FF2B5EF4-FFF2-40B4-BE49-F238E27FC236}">
                <a16:creationId xmlns:a16="http://schemas.microsoft.com/office/drawing/2014/main" id="{42EC9463-E740-450B-A8FB-58728D3DB339}"/>
              </a:ext>
            </a:extLst>
          </p:cNvPr>
          <p:cNvSpPr/>
          <p:nvPr/>
        </p:nvSpPr>
        <p:spPr>
          <a:xfrm>
            <a:off x="4542179" y="1228147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row: Down 36">
            <a:extLst>
              <a:ext uri="{FF2B5EF4-FFF2-40B4-BE49-F238E27FC236}">
                <a16:creationId xmlns:a16="http://schemas.microsoft.com/office/drawing/2014/main" id="{F3FC6EAF-1C8F-43EC-8BC6-9618C194146D}"/>
              </a:ext>
            </a:extLst>
          </p:cNvPr>
          <p:cNvSpPr/>
          <p:nvPr/>
        </p:nvSpPr>
        <p:spPr>
          <a:xfrm>
            <a:off x="4928393" y="1225412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424F4C5-B5D9-4EC0-B5D8-F7A75689325A}"/>
              </a:ext>
            </a:extLst>
          </p:cNvPr>
          <p:cNvSpPr/>
          <p:nvPr/>
        </p:nvSpPr>
        <p:spPr>
          <a:xfrm>
            <a:off x="4450379" y="1390198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263AF73-8978-43AD-A960-013B9E42A0D6}"/>
              </a:ext>
            </a:extLst>
          </p:cNvPr>
          <p:cNvSpPr txBox="1"/>
          <p:nvPr/>
        </p:nvSpPr>
        <p:spPr>
          <a:xfrm>
            <a:off x="4781754" y="2145133"/>
            <a:ext cx="936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Glucose</a:t>
            </a:r>
            <a:endParaRPr lang="en-US" b="1" baseline="30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4302AEA-19A3-4A73-AFC3-C2631267BEDC}"/>
              </a:ext>
            </a:extLst>
          </p:cNvPr>
          <p:cNvSpPr txBox="1"/>
          <p:nvPr/>
        </p:nvSpPr>
        <p:spPr>
          <a:xfrm>
            <a:off x="4333729" y="2141558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8" name="Arrow: Down 47">
            <a:extLst>
              <a:ext uri="{FF2B5EF4-FFF2-40B4-BE49-F238E27FC236}">
                <a16:creationId xmlns:a16="http://schemas.microsoft.com/office/drawing/2014/main" id="{C226B8A7-3E5A-4C7C-8001-52A1E1B64F90}"/>
              </a:ext>
            </a:extLst>
          </p:cNvPr>
          <p:cNvSpPr/>
          <p:nvPr/>
        </p:nvSpPr>
        <p:spPr>
          <a:xfrm>
            <a:off x="4738475" y="3948159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46EA9AA9-9E34-410C-A84B-480C2A79BA05}"/>
              </a:ext>
            </a:extLst>
          </p:cNvPr>
          <p:cNvSpPr/>
          <p:nvPr/>
        </p:nvSpPr>
        <p:spPr>
          <a:xfrm>
            <a:off x="4456980" y="4093299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AA24E10-184E-4705-B089-25C56D7B3F3C}"/>
              </a:ext>
            </a:extLst>
          </p:cNvPr>
          <p:cNvSpPr txBox="1"/>
          <p:nvPr/>
        </p:nvSpPr>
        <p:spPr>
          <a:xfrm>
            <a:off x="4334207" y="4894626"/>
            <a:ext cx="936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Glucose</a:t>
            </a:r>
            <a:endParaRPr lang="en-US" b="1" baseline="300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78674E-826D-4744-9627-A14A814B0AA9}"/>
              </a:ext>
            </a:extLst>
          </p:cNvPr>
          <p:cNvSpPr txBox="1"/>
          <p:nvPr/>
        </p:nvSpPr>
        <p:spPr>
          <a:xfrm>
            <a:off x="7584261" y="978008"/>
            <a:ext cx="4555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Aquaporin 1 (AQ1)</a:t>
            </a:r>
            <a:r>
              <a:rPr lang="en-US" dirty="0"/>
              <a:t>: Water Channel</a:t>
            </a:r>
          </a:p>
        </p:txBody>
      </p:sp>
      <p:sp>
        <p:nvSpPr>
          <p:cNvPr id="52" name="Cylinder 51">
            <a:extLst>
              <a:ext uri="{FF2B5EF4-FFF2-40B4-BE49-F238E27FC236}">
                <a16:creationId xmlns:a16="http://schemas.microsoft.com/office/drawing/2014/main" id="{5BFDA5A3-12C9-41A3-823B-038F642958B0}"/>
              </a:ext>
            </a:extLst>
          </p:cNvPr>
          <p:cNvSpPr/>
          <p:nvPr/>
        </p:nvSpPr>
        <p:spPr>
          <a:xfrm>
            <a:off x="7025316" y="1380946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Arrow: Down 52">
            <a:extLst>
              <a:ext uri="{FF2B5EF4-FFF2-40B4-BE49-F238E27FC236}">
                <a16:creationId xmlns:a16="http://schemas.microsoft.com/office/drawing/2014/main" id="{44B5E3AF-7779-4970-A65A-FD306DF0CE38}"/>
              </a:ext>
            </a:extLst>
          </p:cNvPr>
          <p:cNvSpPr/>
          <p:nvPr/>
        </p:nvSpPr>
        <p:spPr>
          <a:xfrm>
            <a:off x="7261501" y="1204855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094D5A8-2DB7-461F-A08E-2FAAB698ED48}"/>
              </a:ext>
            </a:extLst>
          </p:cNvPr>
          <p:cNvSpPr txBox="1"/>
          <p:nvPr/>
        </p:nvSpPr>
        <p:spPr>
          <a:xfrm>
            <a:off x="7573184" y="4743622"/>
            <a:ext cx="4555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Aquaporin 1 (AQ1)</a:t>
            </a:r>
            <a:r>
              <a:rPr lang="en-US" dirty="0"/>
              <a:t>: Water Channel</a:t>
            </a:r>
          </a:p>
        </p:txBody>
      </p:sp>
      <p:sp>
        <p:nvSpPr>
          <p:cNvPr id="55" name="Cylinder 54">
            <a:extLst>
              <a:ext uri="{FF2B5EF4-FFF2-40B4-BE49-F238E27FC236}">
                <a16:creationId xmlns:a16="http://schemas.microsoft.com/office/drawing/2014/main" id="{7192BEDB-4940-419D-8A2E-DC147FEBBE97}"/>
              </a:ext>
            </a:extLst>
          </p:cNvPr>
          <p:cNvSpPr/>
          <p:nvPr/>
        </p:nvSpPr>
        <p:spPr>
          <a:xfrm>
            <a:off x="7020455" y="4114695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Arrow: Down 55">
            <a:extLst>
              <a:ext uri="{FF2B5EF4-FFF2-40B4-BE49-F238E27FC236}">
                <a16:creationId xmlns:a16="http://schemas.microsoft.com/office/drawing/2014/main" id="{86D47EFB-4F6D-41F6-8976-78F84229F3D2}"/>
              </a:ext>
            </a:extLst>
          </p:cNvPr>
          <p:cNvSpPr/>
          <p:nvPr/>
        </p:nvSpPr>
        <p:spPr>
          <a:xfrm>
            <a:off x="7244212" y="3926430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E0E1C38-3CFB-4E36-9959-9D4E18FF4A4C}"/>
              </a:ext>
            </a:extLst>
          </p:cNvPr>
          <p:cNvSpPr txBox="1"/>
          <p:nvPr/>
        </p:nvSpPr>
        <p:spPr>
          <a:xfrm>
            <a:off x="7042088" y="4852156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D99423A1-9789-4980-9FFD-23E11C111D1A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09F19E1-6FB8-474D-8DB4-F92E782FA975}"/>
              </a:ext>
            </a:extLst>
          </p:cNvPr>
          <p:cNvSpPr txBox="1"/>
          <p:nvPr/>
        </p:nvSpPr>
        <p:spPr>
          <a:xfrm>
            <a:off x="7042088" y="2131011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</p:spTree>
    <p:extLst>
      <p:ext uri="{BB962C8B-B14F-4D97-AF65-F5344CB8AC3E}">
        <p14:creationId xmlns:p14="http://schemas.microsoft.com/office/powerpoint/2010/main" val="260732837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Reabsorbing Ions and More Water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Arrow: Down 37">
            <a:extLst>
              <a:ext uri="{FF2B5EF4-FFF2-40B4-BE49-F238E27FC236}">
                <a16:creationId xmlns:a16="http://schemas.microsoft.com/office/drawing/2014/main" id="{12364103-0AD5-4A07-9C4E-A8CEDD60532B}"/>
              </a:ext>
            </a:extLst>
          </p:cNvPr>
          <p:cNvSpPr/>
          <p:nvPr/>
        </p:nvSpPr>
        <p:spPr>
          <a:xfrm>
            <a:off x="397730" y="3961410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rrow: Down 38">
            <a:extLst>
              <a:ext uri="{FF2B5EF4-FFF2-40B4-BE49-F238E27FC236}">
                <a16:creationId xmlns:a16="http://schemas.microsoft.com/office/drawing/2014/main" id="{D8931F27-3234-41BD-88C5-6F4765091500}"/>
              </a:ext>
            </a:extLst>
          </p:cNvPr>
          <p:cNvSpPr/>
          <p:nvPr/>
        </p:nvSpPr>
        <p:spPr>
          <a:xfrm rot="10800000">
            <a:off x="174704" y="3976993"/>
            <a:ext cx="122664" cy="9211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46534275-82AC-409C-9185-C33EF9FA5A8A}"/>
              </a:ext>
            </a:extLst>
          </p:cNvPr>
          <p:cNvSpPr/>
          <p:nvPr/>
        </p:nvSpPr>
        <p:spPr>
          <a:xfrm>
            <a:off x="46462" y="4105614"/>
            <a:ext cx="691379" cy="6244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D0128F7-5F1B-431E-BC67-A7B47F2BE1B9}"/>
              </a:ext>
            </a:extLst>
          </p:cNvPr>
          <p:cNvSpPr txBox="1"/>
          <p:nvPr/>
        </p:nvSpPr>
        <p:spPr>
          <a:xfrm>
            <a:off x="115169" y="4250001"/>
            <a:ext cx="543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ATP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38FC24C-A4A9-451E-BA69-D6F402D48FBA}"/>
              </a:ext>
            </a:extLst>
          </p:cNvPr>
          <p:cNvSpPr txBox="1"/>
          <p:nvPr/>
        </p:nvSpPr>
        <p:spPr>
          <a:xfrm>
            <a:off x="74344" y="3641299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3E90E-97C2-4EA1-B2BD-0FF07FD658AC}"/>
              </a:ext>
            </a:extLst>
          </p:cNvPr>
          <p:cNvSpPr txBox="1"/>
          <p:nvPr/>
        </p:nvSpPr>
        <p:spPr>
          <a:xfrm>
            <a:off x="249161" y="4886092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BD8EB4D5-1521-48D5-9081-11704B8740AF}"/>
              </a:ext>
            </a:extLst>
          </p:cNvPr>
          <p:cNvSpPr/>
          <p:nvPr/>
        </p:nvSpPr>
        <p:spPr>
          <a:xfrm>
            <a:off x="2116168" y="120339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2AABB955-27DB-44C5-986D-3E38965423C9}"/>
              </a:ext>
            </a:extLst>
          </p:cNvPr>
          <p:cNvSpPr/>
          <p:nvPr/>
        </p:nvSpPr>
        <p:spPr>
          <a:xfrm>
            <a:off x="2512040" y="120339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20A6711-9D6E-47FF-A956-E5E4F0467D67}"/>
              </a:ext>
            </a:extLst>
          </p:cNvPr>
          <p:cNvSpPr/>
          <p:nvPr/>
        </p:nvSpPr>
        <p:spPr>
          <a:xfrm>
            <a:off x="2049258" y="1359511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3F7D4A8-27D4-4D61-984F-4927C4E97393}"/>
              </a:ext>
            </a:extLst>
          </p:cNvPr>
          <p:cNvSpPr txBox="1"/>
          <p:nvPr/>
        </p:nvSpPr>
        <p:spPr>
          <a:xfrm>
            <a:off x="1908072" y="2134162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121639-ECC9-4A27-9080-C16BEB23FC56}"/>
              </a:ext>
            </a:extLst>
          </p:cNvPr>
          <p:cNvSpPr txBox="1"/>
          <p:nvPr/>
        </p:nvSpPr>
        <p:spPr>
          <a:xfrm>
            <a:off x="2272508" y="2131427"/>
            <a:ext cx="867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Amino </a:t>
            </a:r>
          </a:p>
          <a:p>
            <a:pPr algn="ctr"/>
            <a:r>
              <a:rPr lang="en-US" b="1" dirty="0"/>
              <a:t>Acid</a:t>
            </a:r>
            <a:endParaRPr lang="en-US" b="1" baseline="30000" dirty="0"/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719958E7-E2B8-4AC4-8521-C570D459BA94}"/>
              </a:ext>
            </a:extLst>
          </p:cNvPr>
          <p:cNvSpPr/>
          <p:nvPr/>
        </p:nvSpPr>
        <p:spPr>
          <a:xfrm>
            <a:off x="2340788" y="392721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3708F7FD-4136-45AE-8D9B-224601343033}"/>
              </a:ext>
            </a:extLst>
          </p:cNvPr>
          <p:cNvSpPr/>
          <p:nvPr/>
        </p:nvSpPr>
        <p:spPr>
          <a:xfrm>
            <a:off x="2047321" y="4083331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F682A77-3F53-4925-80EC-416E2B0ADC15}"/>
              </a:ext>
            </a:extLst>
          </p:cNvPr>
          <p:cNvSpPr txBox="1"/>
          <p:nvPr/>
        </p:nvSpPr>
        <p:spPr>
          <a:xfrm>
            <a:off x="1968346" y="4852684"/>
            <a:ext cx="867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Amino </a:t>
            </a:r>
          </a:p>
          <a:p>
            <a:pPr algn="ctr"/>
            <a:r>
              <a:rPr lang="en-US" b="1" dirty="0"/>
              <a:t>Acid</a:t>
            </a:r>
            <a:endParaRPr lang="en-US" b="1" baseline="30000" dirty="0"/>
          </a:p>
        </p:txBody>
      </p:sp>
      <p:sp>
        <p:nvSpPr>
          <p:cNvPr id="36" name="Arrow: Down 35">
            <a:extLst>
              <a:ext uri="{FF2B5EF4-FFF2-40B4-BE49-F238E27FC236}">
                <a16:creationId xmlns:a16="http://schemas.microsoft.com/office/drawing/2014/main" id="{42EC9463-E740-450B-A8FB-58728D3DB339}"/>
              </a:ext>
            </a:extLst>
          </p:cNvPr>
          <p:cNvSpPr/>
          <p:nvPr/>
        </p:nvSpPr>
        <p:spPr>
          <a:xfrm>
            <a:off x="4542179" y="1228147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row: Down 36">
            <a:extLst>
              <a:ext uri="{FF2B5EF4-FFF2-40B4-BE49-F238E27FC236}">
                <a16:creationId xmlns:a16="http://schemas.microsoft.com/office/drawing/2014/main" id="{F3FC6EAF-1C8F-43EC-8BC6-9618C194146D}"/>
              </a:ext>
            </a:extLst>
          </p:cNvPr>
          <p:cNvSpPr/>
          <p:nvPr/>
        </p:nvSpPr>
        <p:spPr>
          <a:xfrm>
            <a:off x="4928393" y="1225412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424F4C5-B5D9-4EC0-B5D8-F7A75689325A}"/>
              </a:ext>
            </a:extLst>
          </p:cNvPr>
          <p:cNvSpPr/>
          <p:nvPr/>
        </p:nvSpPr>
        <p:spPr>
          <a:xfrm>
            <a:off x="4450379" y="1390198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263AF73-8978-43AD-A960-013B9E42A0D6}"/>
              </a:ext>
            </a:extLst>
          </p:cNvPr>
          <p:cNvSpPr txBox="1"/>
          <p:nvPr/>
        </p:nvSpPr>
        <p:spPr>
          <a:xfrm>
            <a:off x="4781754" y="2145133"/>
            <a:ext cx="936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Glucose</a:t>
            </a:r>
            <a:endParaRPr lang="en-US" b="1" baseline="30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4302AEA-19A3-4A73-AFC3-C2631267BEDC}"/>
              </a:ext>
            </a:extLst>
          </p:cNvPr>
          <p:cNvSpPr txBox="1"/>
          <p:nvPr/>
        </p:nvSpPr>
        <p:spPr>
          <a:xfrm>
            <a:off x="4333729" y="2141558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8" name="Arrow: Down 47">
            <a:extLst>
              <a:ext uri="{FF2B5EF4-FFF2-40B4-BE49-F238E27FC236}">
                <a16:creationId xmlns:a16="http://schemas.microsoft.com/office/drawing/2014/main" id="{C226B8A7-3E5A-4C7C-8001-52A1E1B64F90}"/>
              </a:ext>
            </a:extLst>
          </p:cNvPr>
          <p:cNvSpPr/>
          <p:nvPr/>
        </p:nvSpPr>
        <p:spPr>
          <a:xfrm>
            <a:off x="4738475" y="3948159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46EA9AA9-9E34-410C-A84B-480C2A79BA05}"/>
              </a:ext>
            </a:extLst>
          </p:cNvPr>
          <p:cNvSpPr/>
          <p:nvPr/>
        </p:nvSpPr>
        <p:spPr>
          <a:xfrm>
            <a:off x="4456980" y="4093299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AA24E10-184E-4705-B089-25C56D7B3F3C}"/>
              </a:ext>
            </a:extLst>
          </p:cNvPr>
          <p:cNvSpPr txBox="1"/>
          <p:nvPr/>
        </p:nvSpPr>
        <p:spPr>
          <a:xfrm>
            <a:off x="4334207" y="4894626"/>
            <a:ext cx="936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Glucose</a:t>
            </a:r>
            <a:endParaRPr lang="en-US" b="1" baseline="30000" dirty="0"/>
          </a:p>
        </p:txBody>
      </p:sp>
      <p:sp>
        <p:nvSpPr>
          <p:cNvPr id="52" name="Cylinder 51">
            <a:extLst>
              <a:ext uri="{FF2B5EF4-FFF2-40B4-BE49-F238E27FC236}">
                <a16:creationId xmlns:a16="http://schemas.microsoft.com/office/drawing/2014/main" id="{5BFDA5A3-12C9-41A3-823B-038F642958B0}"/>
              </a:ext>
            </a:extLst>
          </p:cNvPr>
          <p:cNvSpPr/>
          <p:nvPr/>
        </p:nvSpPr>
        <p:spPr>
          <a:xfrm>
            <a:off x="7025316" y="1380946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Arrow: Down 52">
            <a:extLst>
              <a:ext uri="{FF2B5EF4-FFF2-40B4-BE49-F238E27FC236}">
                <a16:creationId xmlns:a16="http://schemas.microsoft.com/office/drawing/2014/main" id="{44B5E3AF-7779-4970-A65A-FD306DF0CE38}"/>
              </a:ext>
            </a:extLst>
          </p:cNvPr>
          <p:cNvSpPr/>
          <p:nvPr/>
        </p:nvSpPr>
        <p:spPr>
          <a:xfrm>
            <a:off x="7261501" y="1204855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Cylinder 54">
            <a:extLst>
              <a:ext uri="{FF2B5EF4-FFF2-40B4-BE49-F238E27FC236}">
                <a16:creationId xmlns:a16="http://schemas.microsoft.com/office/drawing/2014/main" id="{7192BEDB-4940-419D-8A2E-DC147FEBBE97}"/>
              </a:ext>
            </a:extLst>
          </p:cNvPr>
          <p:cNvSpPr/>
          <p:nvPr/>
        </p:nvSpPr>
        <p:spPr>
          <a:xfrm>
            <a:off x="7020455" y="4114695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Arrow: Down 55">
            <a:extLst>
              <a:ext uri="{FF2B5EF4-FFF2-40B4-BE49-F238E27FC236}">
                <a16:creationId xmlns:a16="http://schemas.microsoft.com/office/drawing/2014/main" id="{86D47EFB-4F6D-41F6-8976-78F84229F3D2}"/>
              </a:ext>
            </a:extLst>
          </p:cNvPr>
          <p:cNvSpPr/>
          <p:nvPr/>
        </p:nvSpPr>
        <p:spPr>
          <a:xfrm>
            <a:off x="7244212" y="3926430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E0E1C38-3CFB-4E36-9959-9D4E18FF4A4C}"/>
              </a:ext>
            </a:extLst>
          </p:cNvPr>
          <p:cNvSpPr txBox="1"/>
          <p:nvPr/>
        </p:nvSpPr>
        <p:spPr>
          <a:xfrm>
            <a:off x="7042088" y="4852156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1F75F15-AE84-478E-BAC5-46215DBBF1D5}"/>
              </a:ext>
            </a:extLst>
          </p:cNvPr>
          <p:cNvSpPr txBox="1"/>
          <p:nvPr/>
        </p:nvSpPr>
        <p:spPr>
          <a:xfrm>
            <a:off x="9529151" y="1027762"/>
            <a:ext cx="2306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Paracellular Transport</a:t>
            </a:r>
          </a:p>
        </p:txBody>
      </p:sp>
      <p:sp>
        <p:nvSpPr>
          <p:cNvPr id="58" name="Arrow: Down 57">
            <a:extLst>
              <a:ext uri="{FF2B5EF4-FFF2-40B4-BE49-F238E27FC236}">
                <a16:creationId xmlns:a16="http://schemas.microsoft.com/office/drawing/2014/main" id="{96EF2093-77A9-4A2C-ABD6-05DF404BE61C}"/>
              </a:ext>
            </a:extLst>
          </p:cNvPr>
          <p:cNvSpPr/>
          <p:nvPr/>
        </p:nvSpPr>
        <p:spPr>
          <a:xfrm>
            <a:off x="10403540" y="1418492"/>
            <a:ext cx="635619" cy="331158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1AF3347-8106-4BC7-AC1C-2346512FED9D}"/>
              </a:ext>
            </a:extLst>
          </p:cNvPr>
          <p:cNvSpPr txBox="1"/>
          <p:nvPr/>
        </p:nvSpPr>
        <p:spPr>
          <a:xfrm>
            <a:off x="10141865" y="4880009"/>
            <a:ext cx="1211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O, Cl</a:t>
            </a:r>
            <a:r>
              <a:rPr lang="en-US" b="1" baseline="30000" dirty="0"/>
              <a:t>-</a:t>
            </a:r>
            <a:r>
              <a:rPr lang="en-US" b="1" dirty="0"/>
              <a:t>, K</a:t>
            </a:r>
            <a:r>
              <a:rPr lang="en-US" b="1" baseline="30000" dirty="0"/>
              <a:t>+</a:t>
            </a: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63827A37-FAF7-4DF0-A9A8-710826DB4B01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A750838-2213-4A2E-9358-9761C8CB6199}"/>
              </a:ext>
            </a:extLst>
          </p:cNvPr>
          <p:cNvSpPr txBox="1"/>
          <p:nvPr/>
        </p:nvSpPr>
        <p:spPr>
          <a:xfrm>
            <a:off x="7042088" y="2131011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</p:spTree>
    <p:extLst>
      <p:ext uri="{BB962C8B-B14F-4D97-AF65-F5344CB8AC3E}">
        <p14:creationId xmlns:p14="http://schemas.microsoft.com/office/powerpoint/2010/main" val="980979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Today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1"/>
            <a:ext cx="10515600" cy="4415170"/>
          </a:xfrm>
        </p:spPr>
        <p:txBody>
          <a:bodyPr>
            <a:normAutofit/>
          </a:bodyPr>
          <a:lstStyle/>
          <a:p>
            <a:r>
              <a:rPr lang="en-CA" sz="3200" dirty="0"/>
              <a:t>Group work activities</a:t>
            </a:r>
          </a:p>
          <a:p>
            <a:r>
              <a:rPr lang="en-CA" sz="3200" dirty="0"/>
              <a:t>Learning </a:t>
            </a:r>
            <a:r>
              <a:rPr lang="en-CA" sz="3200" dirty="0" err="1"/>
              <a:t>Catalytics</a:t>
            </a:r>
            <a:r>
              <a:rPr lang="en-CA" sz="3200" dirty="0"/>
              <a:t> Question</a:t>
            </a:r>
          </a:p>
          <a:p>
            <a:r>
              <a:rPr lang="en-US" sz="3200" dirty="0"/>
              <a:t>Renal Physiology</a:t>
            </a:r>
            <a:endParaRPr lang="en-CA" sz="3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66269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69002" y="-12678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Regulating pH of filtrate/urine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Arrow: Down 37">
            <a:extLst>
              <a:ext uri="{FF2B5EF4-FFF2-40B4-BE49-F238E27FC236}">
                <a16:creationId xmlns:a16="http://schemas.microsoft.com/office/drawing/2014/main" id="{12364103-0AD5-4A07-9C4E-A8CEDD60532B}"/>
              </a:ext>
            </a:extLst>
          </p:cNvPr>
          <p:cNvSpPr/>
          <p:nvPr/>
        </p:nvSpPr>
        <p:spPr>
          <a:xfrm>
            <a:off x="397730" y="3961410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rrow: Down 38">
            <a:extLst>
              <a:ext uri="{FF2B5EF4-FFF2-40B4-BE49-F238E27FC236}">
                <a16:creationId xmlns:a16="http://schemas.microsoft.com/office/drawing/2014/main" id="{D8931F27-3234-41BD-88C5-6F4765091500}"/>
              </a:ext>
            </a:extLst>
          </p:cNvPr>
          <p:cNvSpPr/>
          <p:nvPr/>
        </p:nvSpPr>
        <p:spPr>
          <a:xfrm rot="10800000">
            <a:off x="174704" y="3976993"/>
            <a:ext cx="122664" cy="9211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46534275-82AC-409C-9185-C33EF9FA5A8A}"/>
              </a:ext>
            </a:extLst>
          </p:cNvPr>
          <p:cNvSpPr/>
          <p:nvPr/>
        </p:nvSpPr>
        <p:spPr>
          <a:xfrm>
            <a:off x="46462" y="4105614"/>
            <a:ext cx="691379" cy="6244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D0128F7-5F1B-431E-BC67-A7B47F2BE1B9}"/>
              </a:ext>
            </a:extLst>
          </p:cNvPr>
          <p:cNvSpPr txBox="1"/>
          <p:nvPr/>
        </p:nvSpPr>
        <p:spPr>
          <a:xfrm>
            <a:off x="115169" y="4250001"/>
            <a:ext cx="543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ATP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38FC24C-A4A9-451E-BA69-D6F402D48FBA}"/>
              </a:ext>
            </a:extLst>
          </p:cNvPr>
          <p:cNvSpPr txBox="1"/>
          <p:nvPr/>
        </p:nvSpPr>
        <p:spPr>
          <a:xfrm>
            <a:off x="74344" y="3641299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3E90E-97C2-4EA1-B2BD-0FF07FD658AC}"/>
              </a:ext>
            </a:extLst>
          </p:cNvPr>
          <p:cNvSpPr txBox="1"/>
          <p:nvPr/>
        </p:nvSpPr>
        <p:spPr>
          <a:xfrm>
            <a:off x="249161" y="4886092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BD8EB4D5-1521-48D5-9081-11704B8740AF}"/>
              </a:ext>
            </a:extLst>
          </p:cNvPr>
          <p:cNvSpPr/>
          <p:nvPr/>
        </p:nvSpPr>
        <p:spPr>
          <a:xfrm>
            <a:off x="2116168" y="120339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2AABB955-27DB-44C5-986D-3E38965423C9}"/>
              </a:ext>
            </a:extLst>
          </p:cNvPr>
          <p:cNvSpPr/>
          <p:nvPr/>
        </p:nvSpPr>
        <p:spPr>
          <a:xfrm>
            <a:off x="2512040" y="120339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20A6711-9D6E-47FF-A956-E5E4F0467D67}"/>
              </a:ext>
            </a:extLst>
          </p:cNvPr>
          <p:cNvSpPr/>
          <p:nvPr/>
        </p:nvSpPr>
        <p:spPr>
          <a:xfrm>
            <a:off x="2049258" y="1359511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3F7D4A8-27D4-4D61-984F-4927C4E97393}"/>
              </a:ext>
            </a:extLst>
          </p:cNvPr>
          <p:cNvSpPr txBox="1"/>
          <p:nvPr/>
        </p:nvSpPr>
        <p:spPr>
          <a:xfrm>
            <a:off x="1908072" y="2134162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121639-ECC9-4A27-9080-C16BEB23FC56}"/>
              </a:ext>
            </a:extLst>
          </p:cNvPr>
          <p:cNvSpPr txBox="1"/>
          <p:nvPr/>
        </p:nvSpPr>
        <p:spPr>
          <a:xfrm>
            <a:off x="2272508" y="2131427"/>
            <a:ext cx="867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Amino </a:t>
            </a:r>
          </a:p>
          <a:p>
            <a:pPr algn="ctr"/>
            <a:r>
              <a:rPr lang="en-US" b="1" dirty="0"/>
              <a:t>Acid</a:t>
            </a:r>
            <a:endParaRPr lang="en-US" b="1" baseline="30000" dirty="0"/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719958E7-E2B8-4AC4-8521-C570D459BA94}"/>
              </a:ext>
            </a:extLst>
          </p:cNvPr>
          <p:cNvSpPr/>
          <p:nvPr/>
        </p:nvSpPr>
        <p:spPr>
          <a:xfrm>
            <a:off x="2340788" y="392721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3708F7FD-4136-45AE-8D9B-224601343033}"/>
              </a:ext>
            </a:extLst>
          </p:cNvPr>
          <p:cNvSpPr/>
          <p:nvPr/>
        </p:nvSpPr>
        <p:spPr>
          <a:xfrm>
            <a:off x="2047321" y="4083331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F682A77-3F53-4925-80EC-416E2B0ADC15}"/>
              </a:ext>
            </a:extLst>
          </p:cNvPr>
          <p:cNvSpPr txBox="1"/>
          <p:nvPr/>
        </p:nvSpPr>
        <p:spPr>
          <a:xfrm>
            <a:off x="1968346" y="4852684"/>
            <a:ext cx="867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Amino </a:t>
            </a:r>
          </a:p>
          <a:p>
            <a:pPr algn="ctr"/>
            <a:r>
              <a:rPr lang="en-US" b="1" dirty="0"/>
              <a:t>Acid</a:t>
            </a:r>
            <a:endParaRPr lang="en-US" b="1" baseline="30000" dirty="0"/>
          </a:p>
        </p:txBody>
      </p:sp>
      <p:sp>
        <p:nvSpPr>
          <p:cNvPr id="36" name="Arrow: Down 35">
            <a:extLst>
              <a:ext uri="{FF2B5EF4-FFF2-40B4-BE49-F238E27FC236}">
                <a16:creationId xmlns:a16="http://schemas.microsoft.com/office/drawing/2014/main" id="{42EC9463-E740-450B-A8FB-58728D3DB339}"/>
              </a:ext>
            </a:extLst>
          </p:cNvPr>
          <p:cNvSpPr/>
          <p:nvPr/>
        </p:nvSpPr>
        <p:spPr>
          <a:xfrm>
            <a:off x="4542179" y="1228147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row: Down 36">
            <a:extLst>
              <a:ext uri="{FF2B5EF4-FFF2-40B4-BE49-F238E27FC236}">
                <a16:creationId xmlns:a16="http://schemas.microsoft.com/office/drawing/2014/main" id="{F3FC6EAF-1C8F-43EC-8BC6-9618C194146D}"/>
              </a:ext>
            </a:extLst>
          </p:cNvPr>
          <p:cNvSpPr/>
          <p:nvPr/>
        </p:nvSpPr>
        <p:spPr>
          <a:xfrm>
            <a:off x="4928393" y="1225412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424F4C5-B5D9-4EC0-B5D8-F7A75689325A}"/>
              </a:ext>
            </a:extLst>
          </p:cNvPr>
          <p:cNvSpPr/>
          <p:nvPr/>
        </p:nvSpPr>
        <p:spPr>
          <a:xfrm>
            <a:off x="4450379" y="1390198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263AF73-8978-43AD-A960-013B9E42A0D6}"/>
              </a:ext>
            </a:extLst>
          </p:cNvPr>
          <p:cNvSpPr txBox="1"/>
          <p:nvPr/>
        </p:nvSpPr>
        <p:spPr>
          <a:xfrm>
            <a:off x="4781754" y="2145133"/>
            <a:ext cx="936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Glucose</a:t>
            </a:r>
            <a:endParaRPr lang="en-US" b="1" baseline="30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4302AEA-19A3-4A73-AFC3-C2631267BEDC}"/>
              </a:ext>
            </a:extLst>
          </p:cNvPr>
          <p:cNvSpPr txBox="1"/>
          <p:nvPr/>
        </p:nvSpPr>
        <p:spPr>
          <a:xfrm>
            <a:off x="4333729" y="2141558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8" name="Arrow: Down 47">
            <a:extLst>
              <a:ext uri="{FF2B5EF4-FFF2-40B4-BE49-F238E27FC236}">
                <a16:creationId xmlns:a16="http://schemas.microsoft.com/office/drawing/2014/main" id="{C226B8A7-3E5A-4C7C-8001-52A1E1B64F90}"/>
              </a:ext>
            </a:extLst>
          </p:cNvPr>
          <p:cNvSpPr/>
          <p:nvPr/>
        </p:nvSpPr>
        <p:spPr>
          <a:xfrm>
            <a:off x="4738475" y="3948159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46EA9AA9-9E34-410C-A84B-480C2A79BA05}"/>
              </a:ext>
            </a:extLst>
          </p:cNvPr>
          <p:cNvSpPr/>
          <p:nvPr/>
        </p:nvSpPr>
        <p:spPr>
          <a:xfrm>
            <a:off x="4456980" y="4093299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AA24E10-184E-4705-B089-25C56D7B3F3C}"/>
              </a:ext>
            </a:extLst>
          </p:cNvPr>
          <p:cNvSpPr txBox="1"/>
          <p:nvPr/>
        </p:nvSpPr>
        <p:spPr>
          <a:xfrm>
            <a:off x="4334207" y="4894626"/>
            <a:ext cx="936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Glucose</a:t>
            </a:r>
            <a:endParaRPr lang="en-US" b="1" baseline="30000" dirty="0"/>
          </a:p>
        </p:txBody>
      </p:sp>
      <p:sp>
        <p:nvSpPr>
          <p:cNvPr id="52" name="Cylinder 51">
            <a:extLst>
              <a:ext uri="{FF2B5EF4-FFF2-40B4-BE49-F238E27FC236}">
                <a16:creationId xmlns:a16="http://schemas.microsoft.com/office/drawing/2014/main" id="{5BFDA5A3-12C9-41A3-823B-038F642958B0}"/>
              </a:ext>
            </a:extLst>
          </p:cNvPr>
          <p:cNvSpPr/>
          <p:nvPr/>
        </p:nvSpPr>
        <p:spPr>
          <a:xfrm>
            <a:off x="7025316" y="1380946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Arrow: Down 52">
            <a:extLst>
              <a:ext uri="{FF2B5EF4-FFF2-40B4-BE49-F238E27FC236}">
                <a16:creationId xmlns:a16="http://schemas.microsoft.com/office/drawing/2014/main" id="{44B5E3AF-7779-4970-A65A-FD306DF0CE38}"/>
              </a:ext>
            </a:extLst>
          </p:cNvPr>
          <p:cNvSpPr/>
          <p:nvPr/>
        </p:nvSpPr>
        <p:spPr>
          <a:xfrm>
            <a:off x="7261501" y="1204855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Cylinder 54">
            <a:extLst>
              <a:ext uri="{FF2B5EF4-FFF2-40B4-BE49-F238E27FC236}">
                <a16:creationId xmlns:a16="http://schemas.microsoft.com/office/drawing/2014/main" id="{7192BEDB-4940-419D-8A2E-DC147FEBBE97}"/>
              </a:ext>
            </a:extLst>
          </p:cNvPr>
          <p:cNvSpPr/>
          <p:nvPr/>
        </p:nvSpPr>
        <p:spPr>
          <a:xfrm>
            <a:off x="7020455" y="4114695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Arrow: Down 55">
            <a:extLst>
              <a:ext uri="{FF2B5EF4-FFF2-40B4-BE49-F238E27FC236}">
                <a16:creationId xmlns:a16="http://schemas.microsoft.com/office/drawing/2014/main" id="{86D47EFB-4F6D-41F6-8976-78F84229F3D2}"/>
              </a:ext>
            </a:extLst>
          </p:cNvPr>
          <p:cNvSpPr/>
          <p:nvPr/>
        </p:nvSpPr>
        <p:spPr>
          <a:xfrm>
            <a:off x="7244212" y="3926430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E0E1C38-3CFB-4E36-9959-9D4E18FF4A4C}"/>
              </a:ext>
            </a:extLst>
          </p:cNvPr>
          <p:cNvSpPr txBox="1"/>
          <p:nvPr/>
        </p:nvSpPr>
        <p:spPr>
          <a:xfrm>
            <a:off x="7042088" y="4852156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58" name="Arrow: Down 57">
            <a:extLst>
              <a:ext uri="{FF2B5EF4-FFF2-40B4-BE49-F238E27FC236}">
                <a16:creationId xmlns:a16="http://schemas.microsoft.com/office/drawing/2014/main" id="{96EF2093-77A9-4A2C-ABD6-05DF404BE61C}"/>
              </a:ext>
            </a:extLst>
          </p:cNvPr>
          <p:cNvSpPr/>
          <p:nvPr/>
        </p:nvSpPr>
        <p:spPr>
          <a:xfrm>
            <a:off x="10403540" y="1418492"/>
            <a:ext cx="635619" cy="331158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1AF3347-8106-4BC7-AC1C-2346512FED9D}"/>
              </a:ext>
            </a:extLst>
          </p:cNvPr>
          <p:cNvSpPr txBox="1"/>
          <p:nvPr/>
        </p:nvSpPr>
        <p:spPr>
          <a:xfrm>
            <a:off x="10141865" y="4880009"/>
            <a:ext cx="1211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O, Cl</a:t>
            </a:r>
            <a:r>
              <a:rPr lang="en-US" b="1" baseline="30000" dirty="0"/>
              <a:t>-</a:t>
            </a:r>
            <a:r>
              <a:rPr lang="en-US" b="1" dirty="0"/>
              <a:t>, K</a:t>
            </a:r>
            <a:r>
              <a:rPr lang="en-US" b="1" baseline="30000" dirty="0"/>
              <a:t>+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96B9EC1-86AB-4FAE-8172-436EECA35B4F}"/>
              </a:ext>
            </a:extLst>
          </p:cNvPr>
          <p:cNvSpPr txBox="1"/>
          <p:nvPr/>
        </p:nvSpPr>
        <p:spPr>
          <a:xfrm>
            <a:off x="8444796" y="185315"/>
            <a:ext cx="36435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Na/</a:t>
            </a:r>
            <a:r>
              <a:rPr lang="en-US" dirty="0" err="1">
                <a:solidFill>
                  <a:srgbClr val="FF0000"/>
                </a:solidFill>
              </a:rPr>
              <a:t>H+Antiporter</a:t>
            </a:r>
            <a:r>
              <a:rPr lang="en-US" dirty="0">
                <a:solidFill>
                  <a:srgbClr val="FF0000"/>
                </a:solidFill>
              </a:rPr>
              <a:t>/Exchanger</a:t>
            </a:r>
            <a:r>
              <a:rPr lang="en-US" dirty="0"/>
              <a:t>:</a:t>
            </a:r>
          </a:p>
          <a:p>
            <a:r>
              <a:rPr lang="en-US" dirty="0"/>
              <a:t>Uses Na gradient to carry H+</a:t>
            </a:r>
          </a:p>
          <a:p>
            <a:r>
              <a:rPr lang="en-US" dirty="0"/>
              <a:t>across luminal membrane into filtrate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5AB70284-FA7C-46F7-9600-984460B931BE}"/>
              </a:ext>
            </a:extLst>
          </p:cNvPr>
          <p:cNvSpPr/>
          <p:nvPr/>
        </p:nvSpPr>
        <p:spPr>
          <a:xfrm>
            <a:off x="9320957" y="1372728"/>
            <a:ext cx="691379" cy="62446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60" name="Arrow: Down 59">
            <a:extLst>
              <a:ext uri="{FF2B5EF4-FFF2-40B4-BE49-F238E27FC236}">
                <a16:creationId xmlns:a16="http://schemas.microsoft.com/office/drawing/2014/main" id="{ABF92F01-D4F5-474A-ADCA-9EBDAF92D6D5}"/>
              </a:ext>
            </a:extLst>
          </p:cNvPr>
          <p:cNvSpPr/>
          <p:nvPr/>
        </p:nvSpPr>
        <p:spPr>
          <a:xfrm>
            <a:off x="9758908" y="1194308"/>
            <a:ext cx="122663" cy="936703"/>
          </a:xfrm>
          <a:prstGeom prst="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Arrow: Down 60">
            <a:extLst>
              <a:ext uri="{FF2B5EF4-FFF2-40B4-BE49-F238E27FC236}">
                <a16:creationId xmlns:a16="http://schemas.microsoft.com/office/drawing/2014/main" id="{44E8D20A-B0B8-4578-95E2-2DC490C50581}"/>
              </a:ext>
            </a:extLst>
          </p:cNvPr>
          <p:cNvSpPr/>
          <p:nvPr/>
        </p:nvSpPr>
        <p:spPr>
          <a:xfrm rot="10800000">
            <a:off x="9449425" y="1189682"/>
            <a:ext cx="122663" cy="936703"/>
          </a:xfrm>
          <a:prstGeom prst="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6E38418-6D7A-4717-AFBB-1BFA6AC14B4B}"/>
              </a:ext>
            </a:extLst>
          </p:cNvPr>
          <p:cNvSpPr txBox="1"/>
          <p:nvPr/>
        </p:nvSpPr>
        <p:spPr>
          <a:xfrm>
            <a:off x="9218961" y="962378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30000" dirty="0"/>
              <a:t>+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A2B1FD6-3D76-45AD-A4C5-13627185BBF4}"/>
              </a:ext>
            </a:extLst>
          </p:cNvPr>
          <p:cNvSpPr txBox="1"/>
          <p:nvPr/>
        </p:nvSpPr>
        <p:spPr>
          <a:xfrm>
            <a:off x="9605329" y="2121564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3CF4EFD7-D07B-4ACE-8D39-2B2F53C05E7C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451986E-CFED-4069-9826-CE90AEB1DE8A}"/>
              </a:ext>
            </a:extLst>
          </p:cNvPr>
          <p:cNvSpPr txBox="1"/>
          <p:nvPr/>
        </p:nvSpPr>
        <p:spPr>
          <a:xfrm>
            <a:off x="7042088" y="2131011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</p:spTree>
    <p:extLst>
      <p:ext uri="{BB962C8B-B14F-4D97-AF65-F5344CB8AC3E}">
        <p14:creationId xmlns:p14="http://schemas.microsoft.com/office/powerpoint/2010/main" val="20764126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Arrow: Down 37">
            <a:extLst>
              <a:ext uri="{FF2B5EF4-FFF2-40B4-BE49-F238E27FC236}">
                <a16:creationId xmlns:a16="http://schemas.microsoft.com/office/drawing/2014/main" id="{12364103-0AD5-4A07-9C4E-A8CEDD60532B}"/>
              </a:ext>
            </a:extLst>
          </p:cNvPr>
          <p:cNvSpPr/>
          <p:nvPr/>
        </p:nvSpPr>
        <p:spPr>
          <a:xfrm>
            <a:off x="397730" y="3961410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rrow: Down 38">
            <a:extLst>
              <a:ext uri="{FF2B5EF4-FFF2-40B4-BE49-F238E27FC236}">
                <a16:creationId xmlns:a16="http://schemas.microsoft.com/office/drawing/2014/main" id="{D8931F27-3234-41BD-88C5-6F4765091500}"/>
              </a:ext>
            </a:extLst>
          </p:cNvPr>
          <p:cNvSpPr/>
          <p:nvPr/>
        </p:nvSpPr>
        <p:spPr>
          <a:xfrm rot="10800000">
            <a:off x="174704" y="3976993"/>
            <a:ext cx="122664" cy="9211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46534275-82AC-409C-9185-C33EF9FA5A8A}"/>
              </a:ext>
            </a:extLst>
          </p:cNvPr>
          <p:cNvSpPr/>
          <p:nvPr/>
        </p:nvSpPr>
        <p:spPr>
          <a:xfrm>
            <a:off x="46462" y="4105614"/>
            <a:ext cx="691379" cy="6244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D0128F7-5F1B-431E-BC67-A7B47F2BE1B9}"/>
              </a:ext>
            </a:extLst>
          </p:cNvPr>
          <p:cNvSpPr txBox="1"/>
          <p:nvPr/>
        </p:nvSpPr>
        <p:spPr>
          <a:xfrm>
            <a:off x="115169" y="4250001"/>
            <a:ext cx="543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ATP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38FC24C-A4A9-451E-BA69-D6F402D48FBA}"/>
              </a:ext>
            </a:extLst>
          </p:cNvPr>
          <p:cNvSpPr txBox="1"/>
          <p:nvPr/>
        </p:nvSpPr>
        <p:spPr>
          <a:xfrm>
            <a:off x="74344" y="3641299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763E90E-97C2-4EA1-B2BD-0FF07FD658AC}"/>
              </a:ext>
            </a:extLst>
          </p:cNvPr>
          <p:cNvSpPr txBox="1"/>
          <p:nvPr/>
        </p:nvSpPr>
        <p:spPr>
          <a:xfrm>
            <a:off x="249161" y="4886092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BD8EB4D5-1521-48D5-9081-11704B8740AF}"/>
              </a:ext>
            </a:extLst>
          </p:cNvPr>
          <p:cNvSpPr/>
          <p:nvPr/>
        </p:nvSpPr>
        <p:spPr>
          <a:xfrm>
            <a:off x="2116168" y="120339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2AABB955-27DB-44C5-986D-3E38965423C9}"/>
              </a:ext>
            </a:extLst>
          </p:cNvPr>
          <p:cNvSpPr/>
          <p:nvPr/>
        </p:nvSpPr>
        <p:spPr>
          <a:xfrm>
            <a:off x="2512040" y="120339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20A6711-9D6E-47FF-A956-E5E4F0467D67}"/>
              </a:ext>
            </a:extLst>
          </p:cNvPr>
          <p:cNvSpPr/>
          <p:nvPr/>
        </p:nvSpPr>
        <p:spPr>
          <a:xfrm>
            <a:off x="2049258" y="1359511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3F7D4A8-27D4-4D61-984F-4927C4E97393}"/>
              </a:ext>
            </a:extLst>
          </p:cNvPr>
          <p:cNvSpPr txBox="1"/>
          <p:nvPr/>
        </p:nvSpPr>
        <p:spPr>
          <a:xfrm>
            <a:off x="1908072" y="2134162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A121639-ECC9-4A27-9080-C16BEB23FC56}"/>
              </a:ext>
            </a:extLst>
          </p:cNvPr>
          <p:cNvSpPr txBox="1"/>
          <p:nvPr/>
        </p:nvSpPr>
        <p:spPr>
          <a:xfrm>
            <a:off x="2272508" y="2131427"/>
            <a:ext cx="867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Amino </a:t>
            </a:r>
          </a:p>
          <a:p>
            <a:pPr algn="ctr"/>
            <a:r>
              <a:rPr lang="en-US" b="1" dirty="0"/>
              <a:t>Acid</a:t>
            </a:r>
            <a:endParaRPr lang="en-US" b="1" baseline="30000" dirty="0"/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719958E7-E2B8-4AC4-8521-C570D459BA94}"/>
              </a:ext>
            </a:extLst>
          </p:cNvPr>
          <p:cNvSpPr/>
          <p:nvPr/>
        </p:nvSpPr>
        <p:spPr>
          <a:xfrm>
            <a:off x="2340788" y="392721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3708F7FD-4136-45AE-8D9B-224601343033}"/>
              </a:ext>
            </a:extLst>
          </p:cNvPr>
          <p:cNvSpPr/>
          <p:nvPr/>
        </p:nvSpPr>
        <p:spPr>
          <a:xfrm>
            <a:off x="2047321" y="4083331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F682A77-3F53-4925-80EC-416E2B0ADC15}"/>
              </a:ext>
            </a:extLst>
          </p:cNvPr>
          <p:cNvSpPr txBox="1"/>
          <p:nvPr/>
        </p:nvSpPr>
        <p:spPr>
          <a:xfrm>
            <a:off x="1968346" y="4852684"/>
            <a:ext cx="867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Amino </a:t>
            </a:r>
          </a:p>
          <a:p>
            <a:pPr algn="ctr"/>
            <a:r>
              <a:rPr lang="en-US" b="1" dirty="0"/>
              <a:t>Acid</a:t>
            </a:r>
            <a:endParaRPr lang="en-US" b="1" baseline="30000" dirty="0"/>
          </a:p>
        </p:txBody>
      </p:sp>
      <p:sp>
        <p:nvSpPr>
          <p:cNvPr id="36" name="Arrow: Down 35">
            <a:extLst>
              <a:ext uri="{FF2B5EF4-FFF2-40B4-BE49-F238E27FC236}">
                <a16:creationId xmlns:a16="http://schemas.microsoft.com/office/drawing/2014/main" id="{42EC9463-E740-450B-A8FB-58728D3DB339}"/>
              </a:ext>
            </a:extLst>
          </p:cNvPr>
          <p:cNvSpPr/>
          <p:nvPr/>
        </p:nvSpPr>
        <p:spPr>
          <a:xfrm>
            <a:off x="4542179" y="1228147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row: Down 36">
            <a:extLst>
              <a:ext uri="{FF2B5EF4-FFF2-40B4-BE49-F238E27FC236}">
                <a16:creationId xmlns:a16="http://schemas.microsoft.com/office/drawing/2014/main" id="{F3FC6EAF-1C8F-43EC-8BC6-9618C194146D}"/>
              </a:ext>
            </a:extLst>
          </p:cNvPr>
          <p:cNvSpPr/>
          <p:nvPr/>
        </p:nvSpPr>
        <p:spPr>
          <a:xfrm>
            <a:off x="4928393" y="1225412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424F4C5-B5D9-4EC0-B5D8-F7A75689325A}"/>
              </a:ext>
            </a:extLst>
          </p:cNvPr>
          <p:cNvSpPr/>
          <p:nvPr/>
        </p:nvSpPr>
        <p:spPr>
          <a:xfrm>
            <a:off x="4450379" y="1390198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263AF73-8978-43AD-A960-013B9E42A0D6}"/>
              </a:ext>
            </a:extLst>
          </p:cNvPr>
          <p:cNvSpPr txBox="1"/>
          <p:nvPr/>
        </p:nvSpPr>
        <p:spPr>
          <a:xfrm>
            <a:off x="4781754" y="2145133"/>
            <a:ext cx="936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Glucose</a:t>
            </a:r>
            <a:endParaRPr lang="en-US" b="1" baseline="30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4302AEA-19A3-4A73-AFC3-C2631267BEDC}"/>
              </a:ext>
            </a:extLst>
          </p:cNvPr>
          <p:cNvSpPr txBox="1"/>
          <p:nvPr/>
        </p:nvSpPr>
        <p:spPr>
          <a:xfrm>
            <a:off x="4333729" y="2141558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8" name="Arrow: Down 47">
            <a:extLst>
              <a:ext uri="{FF2B5EF4-FFF2-40B4-BE49-F238E27FC236}">
                <a16:creationId xmlns:a16="http://schemas.microsoft.com/office/drawing/2014/main" id="{C226B8A7-3E5A-4C7C-8001-52A1E1B64F90}"/>
              </a:ext>
            </a:extLst>
          </p:cNvPr>
          <p:cNvSpPr/>
          <p:nvPr/>
        </p:nvSpPr>
        <p:spPr>
          <a:xfrm>
            <a:off x="4738475" y="3948159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46EA9AA9-9E34-410C-A84B-480C2A79BA05}"/>
              </a:ext>
            </a:extLst>
          </p:cNvPr>
          <p:cNvSpPr/>
          <p:nvPr/>
        </p:nvSpPr>
        <p:spPr>
          <a:xfrm>
            <a:off x="4456980" y="4093299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AA24E10-184E-4705-B089-25C56D7B3F3C}"/>
              </a:ext>
            </a:extLst>
          </p:cNvPr>
          <p:cNvSpPr txBox="1"/>
          <p:nvPr/>
        </p:nvSpPr>
        <p:spPr>
          <a:xfrm>
            <a:off x="4334207" y="4894626"/>
            <a:ext cx="936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Glucose</a:t>
            </a:r>
            <a:endParaRPr lang="en-US" b="1" baseline="30000" dirty="0"/>
          </a:p>
        </p:txBody>
      </p:sp>
      <p:sp>
        <p:nvSpPr>
          <p:cNvPr id="52" name="Cylinder 51">
            <a:extLst>
              <a:ext uri="{FF2B5EF4-FFF2-40B4-BE49-F238E27FC236}">
                <a16:creationId xmlns:a16="http://schemas.microsoft.com/office/drawing/2014/main" id="{5BFDA5A3-12C9-41A3-823B-038F642958B0}"/>
              </a:ext>
            </a:extLst>
          </p:cNvPr>
          <p:cNvSpPr/>
          <p:nvPr/>
        </p:nvSpPr>
        <p:spPr>
          <a:xfrm>
            <a:off x="7025316" y="1380946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Arrow: Down 52">
            <a:extLst>
              <a:ext uri="{FF2B5EF4-FFF2-40B4-BE49-F238E27FC236}">
                <a16:creationId xmlns:a16="http://schemas.microsoft.com/office/drawing/2014/main" id="{44B5E3AF-7779-4970-A65A-FD306DF0CE38}"/>
              </a:ext>
            </a:extLst>
          </p:cNvPr>
          <p:cNvSpPr/>
          <p:nvPr/>
        </p:nvSpPr>
        <p:spPr>
          <a:xfrm>
            <a:off x="7261501" y="1204855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Cylinder 54">
            <a:extLst>
              <a:ext uri="{FF2B5EF4-FFF2-40B4-BE49-F238E27FC236}">
                <a16:creationId xmlns:a16="http://schemas.microsoft.com/office/drawing/2014/main" id="{7192BEDB-4940-419D-8A2E-DC147FEBBE97}"/>
              </a:ext>
            </a:extLst>
          </p:cNvPr>
          <p:cNvSpPr/>
          <p:nvPr/>
        </p:nvSpPr>
        <p:spPr>
          <a:xfrm>
            <a:off x="7020455" y="4114695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Arrow: Down 55">
            <a:extLst>
              <a:ext uri="{FF2B5EF4-FFF2-40B4-BE49-F238E27FC236}">
                <a16:creationId xmlns:a16="http://schemas.microsoft.com/office/drawing/2014/main" id="{86D47EFB-4F6D-41F6-8976-78F84229F3D2}"/>
              </a:ext>
            </a:extLst>
          </p:cNvPr>
          <p:cNvSpPr/>
          <p:nvPr/>
        </p:nvSpPr>
        <p:spPr>
          <a:xfrm>
            <a:off x="7244212" y="3926430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E0E1C38-3CFB-4E36-9959-9D4E18FF4A4C}"/>
              </a:ext>
            </a:extLst>
          </p:cNvPr>
          <p:cNvSpPr txBox="1"/>
          <p:nvPr/>
        </p:nvSpPr>
        <p:spPr>
          <a:xfrm>
            <a:off x="7042088" y="4852156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58" name="Arrow: Down 57">
            <a:extLst>
              <a:ext uri="{FF2B5EF4-FFF2-40B4-BE49-F238E27FC236}">
                <a16:creationId xmlns:a16="http://schemas.microsoft.com/office/drawing/2014/main" id="{96EF2093-77A9-4A2C-ABD6-05DF404BE61C}"/>
              </a:ext>
            </a:extLst>
          </p:cNvPr>
          <p:cNvSpPr/>
          <p:nvPr/>
        </p:nvSpPr>
        <p:spPr>
          <a:xfrm>
            <a:off x="10403540" y="1418492"/>
            <a:ext cx="635619" cy="331158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1AF3347-8106-4BC7-AC1C-2346512FED9D}"/>
              </a:ext>
            </a:extLst>
          </p:cNvPr>
          <p:cNvSpPr txBox="1"/>
          <p:nvPr/>
        </p:nvSpPr>
        <p:spPr>
          <a:xfrm>
            <a:off x="10141865" y="4880009"/>
            <a:ext cx="1211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O, Cl</a:t>
            </a:r>
            <a:r>
              <a:rPr lang="en-US" b="1" baseline="30000" dirty="0"/>
              <a:t>-</a:t>
            </a:r>
            <a:r>
              <a:rPr lang="en-US" b="1" dirty="0"/>
              <a:t>, K</a:t>
            </a:r>
            <a:r>
              <a:rPr lang="en-US" b="1" baseline="30000" dirty="0"/>
              <a:t>+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5AB70284-FA7C-46F7-9600-984460B931BE}"/>
              </a:ext>
            </a:extLst>
          </p:cNvPr>
          <p:cNvSpPr/>
          <p:nvPr/>
        </p:nvSpPr>
        <p:spPr>
          <a:xfrm>
            <a:off x="9320957" y="1372728"/>
            <a:ext cx="691379" cy="62446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60" name="Arrow: Down 59">
            <a:extLst>
              <a:ext uri="{FF2B5EF4-FFF2-40B4-BE49-F238E27FC236}">
                <a16:creationId xmlns:a16="http://schemas.microsoft.com/office/drawing/2014/main" id="{ABF92F01-D4F5-474A-ADCA-9EBDAF92D6D5}"/>
              </a:ext>
            </a:extLst>
          </p:cNvPr>
          <p:cNvSpPr/>
          <p:nvPr/>
        </p:nvSpPr>
        <p:spPr>
          <a:xfrm>
            <a:off x="9758908" y="1194308"/>
            <a:ext cx="122663" cy="936703"/>
          </a:xfrm>
          <a:prstGeom prst="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Arrow: Down 60">
            <a:extLst>
              <a:ext uri="{FF2B5EF4-FFF2-40B4-BE49-F238E27FC236}">
                <a16:creationId xmlns:a16="http://schemas.microsoft.com/office/drawing/2014/main" id="{44E8D20A-B0B8-4578-95E2-2DC490C50581}"/>
              </a:ext>
            </a:extLst>
          </p:cNvPr>
          <p:cNvSpPr/>
          <p:nvPr/>
        </p:nvSpPr>
        <p:spPr>
          <a:xfrm rot="10800000">
            <a:off x="9449425" y="1189682"/>
            <a:ext cx="122663" cy="936703"/>
          </a:xfrm>
          <a:prstGeom prst="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6E38418-6D7A-4717-AFBB-1BFA6AC14B4B}"/>
              </a:ext>
            </a:extLst>
          </p:cNvPr>
          <p:cNvSpPr txBox="1"/>
          <p:nvPr/>
        </p:nvSpPr>
        <p:spPr>
          <a:xfrm>
            <a:off x="9218961" y="962378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30000" dirty="0"/>
              <a:t>+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A2B1FD6-3D76-45AD-A4C5-13627185BBF4}"/>
              </a:ext>
            </a:extLst>
          </p:cNvPr>
          <p:cNvSpPr txBox="1"/>
          <p:nvPr/>
        </p:nvSpPr>
        <p:spPr>
          <a:xfrm>
            <a:off x="9605329" y="2121564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64" name="Title 1">
            <a:extLst>
              <a:ext uri="{FF2B5EF4-FFF2-40B4-BE49-F238E27FC236}">
                <a16:creationId xmlns:a16="http://schemas.microsoft.com/office/drawing/2014/main" id="{7E5C103C-CFBA-4DED-BE3E-D1C35256AFF4}"/>
              </a:ext>
            </a:extLst>
          </p:cNvPr>
          <p:cNvSpPr txBox="1">
            <a:spLocks/>
          </p:cNvSpPr>
          <p:nvPr/>
        </p:nvSpPr>
        <p:spPr>
          <a:xfrm>
            <a:off x="838200" y="-92961"/>
            <a:ext cx="10515600" cy="10979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Which are hormonally regulated?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713A69DA-1078-47B2-9BA3-E59342FA7F92}"/>
              </a:ext>
            </a:extLst>
          </p:cNvPr>
          <p:cNvSpPr/>
          <p:nvPr/>
        </p:nvSpPr>
        <p:spPr>
          <a:xfrm>
            <a:off x="5087" y="3657574"/>
            <a:ext cx="910840" cy="1642155"/>
          </a:xfrm>
          <a:prstGeom prst="roundRect">
            <a:avLst/>
          </a:prstGeom>
          <a:noFill/>
          <a:ln w="508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Star: 6 Points 65">
            <a:extLst>
              <a:ext uri="{FF2B5EF4-FFF2-40B4-BE49-F238E27FC236}">
                <a16:creationId xmlns:a16="http://schemas.microsoft.com/office/drawing/2014/main" id="{56AEAE7B-7026-444D-A9EB-971EDEE948CA}"/>
              </a:ext>
            </a:extLst>
          </p:cNvPr>
          <p:cNvSpPr/>
          <p:nvPr/>
        </p:nvSpPr>
        <p:spPr>
          <a:xfrm>
            <a:off x="35317" y="3986698"/>
            <a:ext cx="814963" cy="938941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89F91C20-DF9E-4F1E-988F-3A191293166C}"/>
              </a:ext>
            </a:extLst>
          </p:cNvPr>
          <p:cNvCxnSpPr/>
          <p:nvPr/>
        </p:nvCxnSpPr>
        <p:spPr>
          <a:xfrm>
            <a:off x="520393" y="5222143"/>
            <a:ext cx="573359" cy="52363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F4823F9-1CFA-4766-B1BC-F3F4C361D537}"/>
              </a:ext>
            </a:extLst>
          </p:cNvPr>
          <p:cNvCxnSpPr/>
          <p:nvPr/>
        </p:nvCxnSpPr>
        <p:spPr>
          <a:xfrm>
            <a:off x="2708428" y="5223352"/>
            <a:ext cx="573359" cy="52363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3BD19E9D-A97F-475A-B4DF-969F7A2812D4}"/>
              </a:ext>
            </a:extLst>
          </p:cNvPr>
          <p:cNvCxnSpPr/>
          <p:nvPr/>
        </p:nvCxnSpPr>
        <p:spPr>
          <a:xfrm>
            <a:off x="4764376" y="5220945"/>
            <a:ext cx="573359" cy="52363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78B3C1EE-49FB-441E-8FD7-825A8464F9BE}"/>
              </a:ext>
            </a:extLst>
          </p:cNvPr>
          <p:cNvCxnSpPr/>
          <p:nvPr/>
        </p:nvCxnSpPr>
        <p:spPr>
          <a:xfrm>
            <a:off x="7343333" y="5220945"/>
            <a:ext cx="573359" cy="52363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B97DC625-4536-4D19-83BF-DD8969511DEB}"/>
              </a:ext>
            </a:extLst>
          </p:cNvPr>
          <p:cNvCxnSpPr/>
          <p:nvPr/>
        </p:nvCxnSpPr>
        <p:spPr>
          <a:xfrm>
            <a:off x="10710434" y="5220944"/>
            <a:ext cx="573359" cy="52363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A4EF554F-3984-48D5-AA32-4AC6D0DDF29C}"/>
              </a:ext>
            </a:extLst>
          </p:cNvPr>
          <p:cNvSpPr txBox="1"/>
          <p:nvPr/>
        </p:nvSpPr>
        <p:spPr>
          <a:xfrm>
            <a:off x="5106451" y="682584"/>
            <a:ext cx="22369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</a:rPr>
              <a:t>Angiotensin II</a:t>
            </a:r>
          </a:p>
        </p:txBody>
      </p:sp>
      <p:sp>
        <p:nvSpPr>
          <p:cNvPr id="73" name="Star: 6 Points 72">
            <a:extLst>
              <a:ext uri="{FF2B5EF4-FFF2-40B4-BE49-F238E27FC236}">
                <a16:creationId xmlns:a16="http://schemas.microsoft.com/office/drawing/2014/main" id="{E7C80840-B1A1-4806-85F9-D452CA2BCD51}"/>
              </a:ext>
            </a:extLst>
          </p:cNvPr>
          <p:cNvSpPr/>
          <p:nvPr/>
        </p:nvSpPr>
        <p:spPr>
          <a:xfrm>
            <a:off x="4638703" y="696195"/>
            <a:ext cx="495103" cy="490704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221F3908-6A1D-4D0F-9B5F-470579904F29}"/>
              </a:ext>
            </a:extLst>
          </p:cNvPr>
          <p:cNvSpPr/>
          <p:nvPr/>
        </p:nvSpPr>
        <p:spPr>
          <a:xfrm>
            <a:off x="9250986" y="915465"/>
            <a:ext cx="910840" cy="1642155"/>
          </a:xfrm>
          <a:prstGeom prst="roundRect">
            <a:avLst/>
          </a:prstGeom>
          <a:noFill/>
          <a:ln w="508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Star: 6 Points 74">
            <a:extLst>
              <a:ext uri="{FF2B5EF4-FFF2-40B4-BE49-F238E27FC236}">
                <a16:creationId xmlns:a16="http://schemas.microsoft.com/office/drawing/2014/main" id="{0CED2038-9A94-4E61-916C-76A86766BFD2}"/>
              </a:ext>
            </a:extLst>
          </p:cNvPr>
          <p:cNvSpPr/>
          <p:nvPr/>
        </p:nvSpPr>
        <p:spPr>
          <a:xfrm>
            <a:off x="9281216" y="1244589"/>
            <a:ext cx="814963" cy="938941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3E11D54E-3657-4D39-BE7B-03301C0F9F88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AC0A748-B306-433B-96D4-8F3F1F400AD1}"/>
              </a:ext>
            </a:extLst>
          </p:cNvPr>
          <p:cNvSpPr txBox="1"/>
          <p:nvPr/>
        </p:nvSpPr>
        <p:spPr>
          <a:xfrm>
            <a:off x="7042088" y="2131011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</p:spTree>
    <p:extLst>
      <p:ext uri="{BB962C8B-B14F-4D97-AF65-F5344CB8AC3E}">
        <p14:creationId xmlns:p14="http://schemas.microsoft.com/office/powerpoint/2010/main" val="405744151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26">
            <a:extLst>
              <a:ext uri="{FF2B5EF4-FFF2-40B4-BE49-F238E27FC236}">
                <a16:creationId xmlns:a16="http://schemas.microsoft.com/office/drawing/2014/main" id="{E4744C11-3A30-40CA-AF6C-ED28E201DA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16" t="25277" r="79023" b="48900"/>
          <a:stretch/>
        </p:blipFill>
        <p:spPr bwMode="auto">
          <a:xfrm>
            <a:off x="1515931" y="108991"/>
            <a:ext cx="811448" cy="13434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Descending LOH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120E08A-D2F2-4F53-93F6-095F39DC0313}"/>
              </a:ext>
            </a:extLst>
          </p:cNvPr>
          <p:cNvSpPr txBox="1"/>
          <p:nvPr/>
        </p:nvSpPr>
        <p:spPr>
          <a:xfrm>
            <a:off x="4071990" y="856204"/>
            <a:ext cx="40768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Lumen of Descending LOH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55F091A-7461-41A3-9B1C-0EEFF91A9DAB}"/>
              </a:ext>
            </a:extLst>
          </p:cNvPr>
          <p:cNvSpPr txBox="1"/>
          <p:nvPr/>
        </p:nvSpPr>
        <p:spPr>
          <a:xfrm>
            <a:off x="7310017" y="1679814"/>
            <a:ext cx="22665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Luminal Membrane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1FC0106-6B95-4978-9F50-FB2053553578}"/>
              </a:ext>
            </a:extLst>
          </p:cNvPr>
          <p:cNvSpPr txBox="1"/>
          <p:nvPr/>
        </p:nvSpPr>
        <p:spPr>
          <a:xfrm>
            <a:off x="7176655" y="3952950"/>
            <a:ext cx="26107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Basolateral Membrane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988E9B8-C8FB-4A77-BA03-F16385011558}"/>
              </a:ext>
            </a:extLst>
          </p:cNvPr>
          <p:cNvSpPr txBox="1"/>
          <p:nvPr/>
        </p:nvSpPr>
        <p:spPr>
          <a:xfrm>
            <a:off x="3035294" y="2353833"/>
            <a:ext cx="14447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Tubule (Epithelial) Cell</a:t>
            </a:r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5AE27429-94A4-46D9-84E0-297CA5C41AB1}"/>
              </a:ext>
            </a:extLst>
          </p:cNvPr>
          <p:cNvSpPr/>
          <p:nvPr/>
        </p:nvSpPr>
        <p:spPr>
          <a:xfrm>
            <a:off x="11128799" y="1115320"/>
            <a:ext cx="284351" cy="4438828"/>
          </a:xfrm>
          <a:prstGeom prst="downArrow">
            <a:avLst/>
          </a:prstGeom>
          <a:solidFill>
            <a:srgbClr val="FF505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A12B5D1-C99B-42F3-96CE-FC2031BB3917}"/>
              </a:ext>
            </a:extLst>
          </p:cNvPr>
          <p:cNvSpPr txBox="1"/>
          <p:nvPr/>
        </p:nvSpPr>
        <p:spPr>
          <a:xfrm>
            <a:off x="9677322" y="245162"/>
            <a:ext cx="253409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Overall Goal: 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REABSORPTION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A99BA25-0B97-4ED5-A76A-21A9F068AC21}"/>
              </a:ext>
            </a:extLst>
          </p:cNvPr>
          <p:cNvSpPr txBox="1"/>
          <p:nvPr/>
        </p:nvSpPr>
        <p:spPr>
          <a:xfrm>
            <a:off x="4774426" y="4732775"/>
            <a:ext cx="26804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Interstitial Space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3F32DF9-99A4-4F58-A10C-06485DD6D010}"/>
              </a:ext>
            </a:extLst>
          </p:cNvPr>
          <p:cNvSpPr txBox="1"/>
          <p:nvPr/>
        </p:nvSpPr>
        <p:spPr>
          <a:xfrm>
            <a:off x="3757687" y="5469019"/>
            <a:ext cx="52918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Blood vessel near Descending LOH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93960CE-7C19-4B59-B2F6-1EFDE4328A8B}"/>
              </a:ext>
            </a:extLst>
          </p:cNvPr>
          <p:cNvSpPr txBox="1"/>
          <p:nvPr/>
        </p:nvSpPr>
        <p:spPr>
          <a:xfrm>
            <a:off x="5205759" y="1284771"/>
            <a:ext cx="18178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Tight </a:t>
            </a:r>
          </a:p>
          <a:p>
            <a:pPr algn="ctr"/>
            <a:r>
              <a:rPr lang="en-US" sz="1600" dirty="0"/>
              <a:t>Junctions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2E68BEA-0DE6-4DD2-8CB6-661CA09169BD}"/>
              </a:ext>
            </a:extLst>
          </p:cNvPr>
          <p:cNvSpPr txBox="1"/>
          <p:nvPr/>
        </p:nvSpPr>
        <p:spPr>
          <a:xfrm>
            <a:off x="562952" y="1235642"/>
            <a:ext cx="18178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Tight </a:t>
            </a:r>
          </a:p>
          <a:p>
            <a:pPr algn="ctr"/>
            <a:r>
              <a:rPr lang="en-US" sz="1600" dirty="0"/>
              <a:t>Junctions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93CEDC-C879-42C4-8262-077CBABF3B15}"/>
              </a:ext>
            </a:extLst>
          </p:cNvPr>
          <p:cNvSpPr txBox="1"/>
          <p:nvPr/>
        </p:nvSpPr>
        <p:spPr>
          <a:xfrm>
            <a:off x="9760537" y="1235642"/>
            <a:ext cx="18178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Tight </a:t>
            </a:r>
          </a:p>
          <a:p>
            <a:pPr algn="ctr"/>
            <a:r>
              <a:rPr lang="en-US" sz="1600" dirty="0"/>
              <a:t>Junctions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2C7ED60-33F1-41BB-9EA2-8943C49C6B5E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A1B3D380-127C-4DBF-B1F3-4B6C626113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0765" y="70868"/>
            <a:ext cx="986550" cy="1486536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5E032C7-8104-4353-A5E8-597FFB29297F}"/>
              </a:ext>
            </a:extLst>
          </p:cNvPr>
          <p:cNvSpPr/>
          <p:nvPr/>
        </p:nvSpPr>
        <p:spPr>
          <a:xfrm>
            <a:off x="2617365" y="495943"/>
            <a:ext cx="142613" cy="9444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51235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Descending LOH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2C7ED60-33F1-41BB-9EA2-8943C49C6B5E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22DF481-B6C9-4D20-AE77-3D7FBFC0ADD1}"/>
              </a:ext>
            </a:extLst>
          </p:cNvPr>
          <p:cNvSpPr txBox="1"/>
          <p:nvPr/>
        </p:nvSpPr>
        <p:spPr>
          <a:xfrm>
            <a:off x="5545901" y="957088"/>
            <a:ext cx="4555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Aquaporin 1 (AQ1)</a:t>
            </a:r>
            <a:r>
              <a:rPr lang="en-US" dirty="0"/>
              <a:t>: Water Channel</a:t>
            </a:r>
          </a:p>
        </p:txBody>
      </p:sp>
      <p:sp>
        <p:nvSpPr>
          <p:cNvPr id="31" name="Cylinder 30">
            <a:extLst>
              <a:ext uri="{FF2B5EF4-FFF2-40B4-BE49-F238E27FC236}">
                <a16:creationId xmlns:a16="http://schemas.microsoft.com/office/drawing/2014/main" id="{1FB68987-E99E-4D17-AE46-231175E7B02C}"/>
              </a:ext>
            </a:extLst>
          </p:cNvPr>
          <p:cNvSpPr/>
          <p:nvPr/>
        </p:nvSpPr>
        <p:spPr>
          <a:xfrm>
            <a:off x="2239795" y="1382749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Down 31">
            <a:extLst>
              <a:ext uri="{FF2B5EF4-FFF2-40B4-BE49-F238E27FC236}">
                <a16:creationId xmlns:a16="http://schemas.microsoft.com/office/drawing/2014/main" id="{98FFD6F9-DED2-4818-8D5C-4B96250BFBCE}"/>
              </a:ext>
            </a:extLst>
          </p:cNvPr>
          <p:cNvSpPr/>
          <p:nvPr/>
        </p:nvSpPr>
        <p:spPr>
          <a:xfrm>
            <a:off x="2473154" y="1194422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EA24E08-B111-41A5-A91F-3846BA1F8FAB}"/>
              </a:ext>
            </a:extLst>
          </p:cNvPr>
          <p:cNvSpPr txBox="1"/>
          <p:nvPr/>
        </p:nvSpPr>
        <p:spPr>
          <a:xfrm>
            <a:off x="2251873" y="2139885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39" name="Cylinder 38">
            <a:extLst>
              <a:ext uri="{FF2B5EF4-FFF2-40B4-BE49-F238E27FC236}">
                <a16:creationId xmlns:a16="http://schemas.microsoft.com/office/drawing/2014/main" id="{6C6BA213-4F1C-4799-829F-DC1DA9DA90A8}"/>
              </a:ext>
            </a:extLst>
          </p:cNvPr>
          <p:cNvSpPr/>
          <p:nvPr/>
        </p:nvSpPr>
        <p:spPr>
          <a:xfrm>
            <a:off x="4717495" y="1377653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ylinder 39">
            <a:extLst>
              <a:ext uri="{FF2B5EF4-FFF2-40B4-BE49-F238E27FC236}">
                <a16:creationId xmlns:a16="http://schemas.microsoft.com/office/drawing/2014/main" id="{4840A37E-5D67-43A3-9788-DB8009E78FB5}"/>
              </a:ext>
            </a:extLst>
          </p:cNvPr>
          <p:cNvSpPr/>
          <p:nvPr/>
        </p:nvSpPr>
        <p:spPr>
          <a:xfrm>
            <a:off x="3477740" y="1377653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row: Down 40">
            <a:extLst>
              <a:ext uri="{FF2B5EF4-FFF2-40B4-BE49-F238E27FC236}">
                <a16:creationId xmlns:a16="http://schemas.microsoft.com/office/drawing/2014/main" id="{EEF2C3C3-CAB6-4E33-A584-13C54D417512}"/>
              </a:ext>
            </a:extLst>
          </p:cNvPr>
          <p:cNvSpPr/>
          <p:nvPr/>
        </p:nvSpPr>
        <p:spPr>
          <a:xfrm>
            <a:off x="3721943" y="1195419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9E169F95-1A58-4A2F-B283-5630A374E31C}"/>
              </a:ext>
            </a:extLst>
          </p:cNvPr>
          <p:cNvSpPr/>
          <p:nvPr/>
        </p:nvSpPr>
        <p:spPr>
          <a:xfrm>
            <a:off x="4959888" y="1188686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766B6AD-A5B3-4D59-8ED5-FA2174160E67}"/>
              </a:ext>
            </a:extLst>
          </p:cNvPr>
          <p:cNvSpPr txBox="1"/>
          <p:nvPr/>
        </p:nvSpPr>
        <p:spPr>
          <a:xfrm>
            <a:off x="4738930" y="2142339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977BF3E-3DD8-4AB3-BEEE-8627349B17DD}"/>
              </a:ext>
            </a:extLst>
          </p:cNvPr>
          <p:cNvSpPr txBox="1"/>
          <p:nvPr/>
        </p:nvSpPr>
        <p:spPr>
          <a:xfrm>
            <a:off x="3500954" y="2138041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54" name="Cylinder 53">
            <a:extLst>
              <a:ext uri="{FF2B5EF4-FFF2-40B4-BE49-F238E27FC236}">
                <a16:creationId xmlns:a16="http://schemas.microsoft.com/office/drawing/2014/main" id="{973A92C9-882F-44B6-A78E-934C13F1F916}"/>
              </a:ext>
            </a:extLst>
          </p:cNvPr>
          <p:cNvSpPr/>
          <p:nvPr/>
        </p:nvSpPr>
        <p:spPr>
          <a:xfrm>
            <a:off x="2239795" y="4130702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Arrow: Down 54">
            <a:extLst>
              <a:ext uri="{FF2B5EF4-FFF2-40B4-BE49-F238E27FC236}">
                <a16:creationId xmlns:a16="http://schemas.microsoft.com/office/drawing/2014/main" id="{A83C8B6C-76A3-42A9-9EC7-51F26351ED41}"/>
              </a:ext>
            </a:extLst>
          </p:cNvPr>
          <p:cNvSpPr/>
          <p:nvPr/>
        </p:nvSpPr>
        <p:spPr>
          <a:xfrm>
            <a:off x="2473154" y="3942375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D5658A9-8A2F-42CC-BACD-85B75AAB787D}"/>
              </a:ext>
            </a:extLst>
          </p:cNvPr>
          <p:cNvSpPr txBox="1"/>
          <p:nvPr/>
        </p:nvSpPr>
        <p:spPr>
          <a:xfrm>
            <a:off x="2251873" y="4887838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57" name="Cylinder 56">
            <a:extLst>
              <a:ext uri="{FF2B5EF4-FFF2-40B4-BE49-F238E27FC236}">
                <a16:creationId xmlns:a16="http://schemas.microsoft.com/office/drawing/2014/main" id="{F7F5DFF9-00B6-4633-8217-58237CC68FA3}"/>
              </a:ext>
            </a:extLst>
          </p:cNvPr>
          <p:cNvSpPr/>
          <p:nvPr/>
        </p:nvSpPr>
        <p:spPr>
          <a:xfrm>
            <a:off x="4717495" y="4125606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Cylinder 57">
            <a:extLst>
              <a:ext uri="{FF2B5EF4-FFF2-40B4-BE49-F238E27FC236}">
                <a16:creationId xmlns:a16="http://schemas.microsoft.com/office/drawing/2014/main" id="{45BD6C47-C43F-4C53-BC39-E9D09819F0A6}"/>
              </a:ext>
            </a:extLst>
          </p:cNvPr>
          <p:cNvSpPr/>
          <p:nvPr/>
        </p:nvSpPr>
        <p:spPr>
          <a:xfrm>
            <a:off x="3477740" y="4125606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Arrow: Down 58">
            <a:extLst>
              <a:ext uri="{FF2B5EF4-FFF2-40B4-BE49-F238E27FC236}">
                <a16:creationId xmlns:a16="http://schemas.microsoft.com/office/drawing/2014/main" id="{98B8D1AC-2C12-47BC-B5AD-3EA5CD275702}"/>
              </a:ext>
            </a:extLst>
          </p:cNvPr>
          <p:cNvSpPr/>
          <p:nvPr/>
        </p:nvSpPr>
        <p:spPr>
          <a:xfrm>
            <a:off x="3721943" y="3943372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Arrow: Down 59">
            <a:extLst>
              <a:ext uri="{FF2B5EF4-FFF2-40B4-BE49-F238E27FC236}">
                <a16:creationId xmlns:a16="http://schemas.microsoft.com/office/drawing/2014/main" id="{DA5F2179-22C2-4015-AA8E-0F8F4E0C877C}"/>
              </a:ext>
            </a:extLst>
          </p:cNvPr>
          <p:cNvSpPr/>
          <p:nvPr/>
        </p:nvSpPr>
        <p:spPr>
          <a:xfrm>
            <a:off x="4959888" y="3936639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C4B5ADA-4B80-4AFC-A262-980FBBC4B99C}"/>
              </a:ext>
            </a:extLst>
          </p:cNvPr>
          <p:cNvSpPr txBox="1"/>
          <p:nvPr/>
        </p:nvSpPr>
        <p:spPr>
          <a:xfrm>
            <a:off x="4738930" y="4890292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DB4AAFB-8E12-4E0E-9ABE-1D1E27643F52}"/>
              </a:ext>
            </a:extLst>
          </p:cNvPr>
          <p:cNvSpPr txBox="1"/>
          <p:nvPr/>
        </p:nvSpPr>
        <p:spPr>
          <a:xfrm>
            <a:off x="3500954" y="4885994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1023802-E0B6-4FCC-92FE-C1495F181C10}"/>
              </a:ext>
            </a:extLst>
          </p:cNvPr>
          <p:cNvSpPr txBox="1"/>
          <p:nvPr/>
        </p:nvSpPr>
        <p:spPr>
          <a:xfrm>
            <a:off x="5545901" y="4540747"/>
            <a:ext cx="4555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Aquaporin 1 (AQ1): </a:t>
            </a:r>
            <a:r>
              <a:rPr lang="en-US" dirty="0"/>
              <a:t>Water Channel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9F14117-3349-447F-856F-CFFBC378C89E}"/>
              </a:ext>
            </a:extLst>
          </p:cNvPr>
          <p:cNvSpPr txBox="1"/>
          <p:nvPr/>
        </p:nvSpPr>
        <p:spPr>
          <a:xfrm>
            <a:off x="5652389" y="5064193"/>
            <a:ext cx="3479181" cy="1323439"/>
          </a:xfrm>
          <a:prstGeom prst="rect">
            <a:avLst/>
          </a:prstGeom>
          <a:solidFill>
            <a:schemeClr val="bg1"/>
          </a:solidFill>
          <a:ln w="508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Other Key Points: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No Ion Reabsorption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No Paracellular Transport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No Hormonal Regulation</a:t>
            </a:r>
          </a:p>
        </p:txBody>
      </p:sp>
      <p:sp>
        <p:nvSpPr>
          <p:cNvPr id="65" name="Arrow: Down 64">
            <a:extLst>
              <a:ext uri="{FF2B5EF4-FFF2-40B4-BE49-F238E27FC236}">
                <a16:creationId xmlns:a16="http://schemas.microsoft.com/office/drawing/2014/main" id="{B74C654A-4AAF-41DD-8BA4-6BD897F1451A}"/>
              </a:ext>
            </a:extLst>
          </p:cNvPr>
          <p:cNvSpPr/>
          <p:nvPr/>
        </p:nvSpPr>
        <p:spPr>
          <a:xfrm>
            <a:off x="11253623" y="1211239"/>
            <a:ext cx="284351" cy="4578608"/>
          </a:xfrm>
          <a:prstGeom prst="downArrow">
            <a:avLst/>
          </a:prstGeom>
          <a:solidFill>
            <a:srgbClr val="FF505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B0FF59C-204E-41A0-820A-588BE108188F}"/>
              </a:ext>
            </a:extLst>
          </p:cNvPr>
          <p:cNvSpPr txBox="1"/>
          <p:nvPr/>
        </p:nvSpPr>
        <p:spPr>
          <a:xfrm>
            <a:off x="9681579" y="272874"/>
            <a:ext cx="253409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Overall Goal: 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REABSORPTION</a:t>
            </a:r>
          </a:p>
        </p:txBody>
      </p:sp>
    </p:spTree>
    <p:extLst>
      <p:ext uri="{BB962C8B-B14F-4D97-AF65-F5344CB8AC3E}">
        <p14:creationId xmlns:p14="http://schemas.microsoft.com/office/powerpoint/2010/main" val="272100186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26">
            <a:extLst>
              <a:ext uri="{FF2B5EF4-FFF2-40B4-BE49-F238E27FC236}">
                <a16:creationId xmlns:a16="http://schemas.microsoft.com/office/drawing/2014/main" id="{E4744C11-3A30-40CA-AF6C-ED28E201DA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16" t="25277" r="79023" b="48900"/>
          <a:stretch/>
        </p:blipFill>
        <p:spPr bwMode="auto">
          <a:xfrm rot="10800000">
            <a:off x="1562637" y="70868"/>
            <a:ext cx="811448" cy="13434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Ascending LOH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120E08A-D2F2-4F53-93F6-095F39DC0313}"/>
              </a:ext>
            </a:extLst>
          </p:cNvPr>
          <p:cNvSpPr txBox="1"/>
          <p:nvPr/>
        </p:nvSpPr>
        <p:spPr>
          <a:xfrm>
            <a:off x="4071990" y="856204"/>
            <a:ext cx="3887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Lumen of Ascending LOH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55F091A-7461-41A3-9B1C-0EEFF91A9DAB}"/>
              </a:ext>
            </a:extLst>
          </p:cNvPr>
          <p:cNvSpPr txBox="1"/>
          <p:nvPr/>
        </p:nvSpPr>
        <p:spPr>
          <a:xfrm>
            <a:off x="7310017" y="1679814"/>
            <a:ext cx="22665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Luminal Membrane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1FC0106-6B95-4978-9F50-FB2053553578}"/>
              </a:ext>
            </a:extLst>
          </p:cNvPr>
          <p:cNvSpPr txBox="1"/>
          <p:nvPr/>
        </p:nvSpPr>
        <p:spPr>
          <a:xfrm>
            <a:off x="7176655" y="3952950"/>
            <a:ext cx="26107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Basolateral Membrane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988E9B8-C8FB-4A77-BA03-F16385011558}"/>
              </a:ext>
            </a:extLst>
          </p:cNvPr>
          <p:cNvSpPr txBox="1"/>
          <p:nvPr/>
        </p:nvSpPr>
        <p:spPr>
          <a:xfrm>
            <a:off x="3035294" y="2353833"/>
            <a:ext cx="14447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Tubule (Epithelial) Cell</a:t>
            </a:r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5AE27429-94A4-46D9-84E0-297CA5C41AB1}"/>
              </a:ext>
            </a:extLst>
          </p:cNvPr>
          <p:cNvSpPr/>
          <p:nvPr/>
        </p:nvSpPr>
        <p:spPr>
          <a:xfrm>
            <a:off x="11128799" y="1115320"/>
            <a:ext cx="284351" cy="4438828"/>
          </a:xfrm>
          <a:prstGeom prst="downArrow">
            <a:avLst/>
          </a:prstGeom>
          <a:solidFill>
            <a:srgbClr val="FF505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A12B5D1-C99B-42F3-96CE-FC2031BB3917}"/>
              </a:ext>
            </a:extLst>
          </p:cNvPr>
          <p:cNvSpPr txBox="1"/>
          <p:nvPr/>
        </p:nvSpPr>
        <p:spPr>
          <a:xfrm>
            <a:off x="9677322" y="245162"/>
            <a:ext cx="253409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Overall Goal: 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REABSORPTION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A99BA25-0B97-4ED5-A76A-21A9F068AC21}"/>
              </a:ext>
            </a:extLst>
          </p:cNvPr>
          <p:cNvSpPr txBox="1"/>
          <p:nvPr/>
        </p:nvSpPr>
        <p:spPr>
          <a:xfrm>
            <a:off x="4774426" y="4732775"/>
            <a:ext cx="26804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Interstitial Space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3F32DF9-99A4-4F58-A10C-06485DD6D010}"/>
              </a:ext>
            </a:extLst>
          </p:cNvPr>
          <p:cNvSpPr txBox="1"/>
          <p:nvPr/>
        </p:nvSpPr>
        <p:spPr>
          <a:xfrm>
            <a:off x="3757687" y="5469019"/>
            <a:ext cx="51026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Blood vessel near Ascending LOH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93960CE-7C19-4B59-B2F6-1EFDE4328A8B}"/>
              </a:ext>
            </a:extLst>
          </p:cNvPr>
          <p:cNvSpPr txBox="1"/>
          <p:nvPr/>
        </p:nvSpPr>
        <p:spPr>
          <a:xfrm>
            <a:off x="5205759" y="1284771"/>
            <a:ext cx="18178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Tight </a:t>
            </a:r>
          </a:p>
          <a:p>
            <a:pPr algn="ctr"/>
            <a:r>
              <a:rPr lang="en-US" sz="1600" dirty="0"/>
              <a:t>Junctions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2E68BEA-0DE6-4DD2-8CB6-661CA09169BD}"/>
              </a:ext>
            </a:extLst>
          </p:cNvPr>
          <p:cNvSpPr txBox="1"/>
          <p:nvPr/>
        </p:nvSpPr>
        <p:spPr>
          <a:xfrm>
            <a:off x="562952" y="1235642"/>
            <a:ext cx="18178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Tight </a:t>
            </a:r>
          </a:p>
          <a:p>
            <a:pPr algn="ctr"/>
            <a:r>
              <a:rPr lang="en-US" sz="1600" dirty="0"/>
              <a:t>Junctions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93CEDC-C879-42C4-8262-077CBABF3B15}"/>
              </a:ext>
            </a:extLst>
          </p:cNvPr>
          <p:cNvSpPr txBox="1"/>
          <p:nvPr/>
        </p:nvSpPr>
        <p:spPr>
          <a:xfrm>
            <a:off x="9760537" y="1235642"/>
            <a:ext cx="18178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Tight </a:t>
            </a:r>
          </a:p>
          <a:p>
            <a:pPr algn="ctr"/>
            <a:r>
              <a:rPr lang="en-US" sz="1600" dirty="0"/>
              <a:t>Junctions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2C7ED60-33F1-41BB-9EA2-8943C49C6B5E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A1B3D380-127C-4DBF-B1F3-4B6C626113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0765" y="70868"/>
            <a:ext cx="986550" cy="1486536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5E032C7-8104-4353-A5E8-597FFB29297F}"/>
              </a:ext>
            </a:extLst>
          </p:cNvPr>
          <p:cNvSpPr/>
          <p:nvPr/>
        </p:nvSpPr>
        <p:spPr>
          <a:xfrm>
            <a:off x="2726422" y="495943"/>
            <a:ext cx="142613" cy="9444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11172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sp>
        <p:nvSpPr>
          <p:cNvPr id="47" name="Arrow: Down 46">
            <a:extLst>
              <a:ext uri="{FF2B5EF4-FFF2-40B4-BE49-F238E27FC236}">
                <a16:creationId xmlns:a16="http://schemas.microsoft.com/office/drawing/2014/main" id="{C36C6DFC-12C9-4505-A0F2-A56F172BC60A}"/>
              </a:ext>
            </a:extLst>
          </p:cNvPr>
          <p:cNvSpPr/>
          <p:nvPr/>
        </p:nvSpPr>
        <p:spPr>
          <a:xfrm rot="10800000">
            <a:off x="216481" y="4008067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Ascending LOH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5AE27429-94A4-46D9-84E0-297CA5C41AB1}"/>
              </a:ext>
            </a:extLst>
          </p:cNvPr>
          <p:cNvSpPr/>
          <p:nvPr/>
        </p:nvSpPr>
        <p:spPr>
          <a:xfrm>
            <a:off x="11128799" y="1115320"/>
            <a:ext cx="284351" cy="4438828"/>
          </a:xfrm>
          <a:prstGeom prst="downArrow">
            <a:avLst/>
          </a:prstGeom>
          <a:solidFill>
            <a:srgbClr val="FF505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A12B5D1-C99B-42F3-96CE-FC2031BB3917}"/>
              </a:ext>
            </a:extLst>
          </p:cNvPr>
          <p:cNvSpPr txBox="1"/>
          <p:nvPr/>
        </p:nvSpPr>
        <p:spPr>
          <a:xfrm>
            <a:off x="9677322" y="245162"/>
            <a:ext cx="253409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Overall Goal: 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REABSORPTION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2C7ED60-33F1-41BB-9EA2-8943C49C6B5E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2B26774F-0863-4772-90F3-0748C2BC4972}"/>
              </a:ext>
            </a:extLst>
          </p:cNvPr>
          <p:cNvSpPr/>
          <p:nvPr/>
        </p:nvSpPr>
        <p:spPr>
          <a:xfrm>
            <a:off x="459060" y="3989467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186482F-ED0B-41CF-9B08-732BF8FA0961}"/>
              </a:ext>
            </a:extLst>
          </p:cNvPr>
          <p:cNvSpPr/>
          <p:nvPr/>
        </p:nvSpPr>
        <p:spPr>
          <a:xfrm>
            <a:off x="107792" y="4133671"/>
            <a:ext cx="691379" cy="6244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C045F55-219E-4579-8801-570960CA1AD2}"/>
              </a:ext>
            </a:extLst>
          </p:cNvPr>
          <p:cNvSpPr txBox="1"/>
          <p:nvPr/>
        </p:nvSpPr>
        <p:spPr>
          <a:xfrm>
            <a:off x="176499" y="4278058"/>
            <a:ext cx="543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ATP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BB6048-8A2E-484E-AE8C-D0E366DB277C}"/>
              </a:ext>
            </a:extLst>
          </p:cNvPr>
          <p:cNvSpPr txBox="1"/>
          <p:nvPr/>
        </p:nvSpPr>
        <p:spPr>
          <a:xfrm>
            <a:off x="135674" y="3669356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825E828-115D-468F-9196-703EBE886B18}"/>
              </a:ext>
            </a:extLst>
          </p:cNvPr>
          <p:cNvSpPr txBox="1"/>
          <p:nvPr/>
        </p:nvSpPr>
        <p:spPr>
          <a:xfrm>
            <a:off x="310491" y="4914149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0" name="Arrow: Down 39">
            <a:extLst>
              <a:ext uri="{FF2B5EF4-FFF2-40B4-BE49-F238E27FC236}">
                <a16:creationId xmlns:a16="http://schemas.microsoft.com/office/drawing/2014/main" id="{4520681D-B4DE-4CAE-B594-426B19E62F2E}"/>
              </a:ext>
            </a:extLst>
          </p:cNvPr>
          <p:cNvSpPr/>
          <p:nvPr/>
        </p:nvSpPr>
        <p:spPr>
          <a:xfrm>
            <a:off x="4076081" y="1228242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E52F16B-9417-460B-994C-586EBE56B1BC}"/>
              </a:ext>
            </a:extLst>
          </p:cNvPr>
          <p:cNvSpPr txBox="1"/>
          <p:nvPr/>
        </p:nvSpPr>
        <p:spPr>
          <a:xfrm>
            <a:off x="2842657" y="2117450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A1A53247-843C-46CC-8D17-B4B78E6449E5}"/>
              </a:ext>
            </a:extLst>
          </p:cNvPr>
          <p:cNvSpPr/>
          <p:nvPr/>
        </p:nvSpPr>
        <p:spPr>
          <a:xfrm>
            <a:off x="3016432" y="1230695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5D525A2-F269-44BC-A42F-F515205B1A3B}"/>
              </a:ext>
            </a:extLst>
          </p:cNvPr>
          <p:cNvSpPr/>
          <p:nvPr/>
        </p:nvSpPr>
        <p:spPr>
          <a:xfrm>
            <a:off x="2741824" y="1328544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1B545DA-0BF5-4D0D-9E7B-DB74791B00B2}"/>
              </a:ext>
            </a:extLst>
          </p:cNvPr>
          <p:cNvSpPr txBox="1"/>
          <p:nvPr/>
        </p:nvSpPr>
        <p:spPr>
          <a:xfrm>
            <a:off x="3822390" y="2152800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54" name="Arrow: Down 53">
            <a:extLst>
              <a:ext uri="{FF2B5EF4-FFF2-40B4-BE49-F238E27FC236}">
                <a16:creationId xmlns:a16="http://schemas.microsoft.com/office/drawing/2014/main" id="{B7C0504C-6699-489D-AE0F-376EA030125F}"/>
              </a:ext>
            </a:extLst>
          </p:cNvPr>
          <p:cNvSpPr/>
          <p:nvPr/>
        </p:nvSpPr>
        <p:spPr>
          <a:xfrm>
            <a:off x="4315820" y="1223566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49B1FE5-4149-4165-A42D-9B3C4197E9C0}"/>
              </a:ext>
            </a:extLst>
          </p:cNvPr>
          <p:cNvSpPr txBox="1"/>
          <p:nvPr/>
        </p:nvSpPr>
        <p:spPr>
          <a:xfrm>
            <a:off x="4208522" y="2149912"/>
            <a:ext cx="388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56" name="Arrow: Down 55">
            <a:extLst>
              <a:ext uri="{FF2B5EF4-FFF2-40B4-BE49-F238E27FC236}">
                <a16:creationId xmlns:a16="http://schemas.microsoft.com/office/drawing/2014/main" id="{F70F906D-3352-46D9-A90A-1C71B70F2425}"/>
              </a:ext>
            </a:extLst>
          </p:cNvPr>
          <p:cNvSpPr/>
          <p:nvPr/>
        </p:nvSpPr>
        <p:spPr>
          <a:xfrm>
            <a:off x="4568678" y="1208327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BB0700F-15F3-48CD-B80C-A4D419998E80}"/>
              </a:ext>
            </a:extLst>
          </p:cNvPr>
          <p:cNvSpPr txBox="1"/>
          <p:nvPr/>
        </p:nvSpPr>
        <p:spPr>
          <a:xfrm>
            <a:off x="4411699" y="2146391"/>
            <a:ext cx="526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2Cl</a:t>
            </a:r>
            <a:r>
              <a:rPr lang="en-US" b="1" baseline="30000" dirty="0"/>
              <a:t>-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606B28D0-00C2-4DFE-BD95-85B92BEFAF30}"/>
              </a:ext>
            </a:extLst>
          </p:cNvPr>
          <p:cNvSpPr/>
          <p:nvPr/>
        </p:nvSpPr>
        <p:spPr>
          <a:xfrm>
            <a:off x="4043734" y="1340054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59" name="Arrow: Down 58">
            <a:extLst>
              <a:ext uri="{FF2B5EF4-FFF2-40B4-BE49-F238E27FC236}">
                <a16:creationId xmlns:a16="http://schemas.microsoft.com/office/drawing/2014/main" id="{8124F117-43CD-41F4-930F-0D5794212880}"/>
              </a:ext>
            </a:extLst>
          </p:cNvPr>
          <p:cNvSpPr/>
          <p:nvPr/>
        </p:nvSpPr>
        <p:spPr>
          <a:xfrm>
            <a:off x="4123533" y="3992669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8E49896-E001-4AC5-8B79-CACCE7BDE2FE}"/>
              </a:ext>
            </a:extLst>
          </p:cNvPr>
          <p:cNvSpPr txBox="1"/>
          <p:nvPr/>
        </p:nvSpPr>
        <p:spPr>
          <a:xfrm>
            <a:off x="3992767" y="4913146"/>
            <a:ext cx="388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61" name="Arrow: Down 60">
            <a:extLst>
              <a:ext uri="{FF2B5EF4-FFF2-40B4-BE49-F238E27FC236}">
                <a16:creationId xmlns:a16="http://schemas.microsoft.com/office/drawing/2014/main" id="{148F4FE0-2D62-4219-B55A-C8DCBE2E18B0}"/>
              </a:ext>
            </a:extLst>
          </p:cNvPr>
          <p:cNvSpPr/>
          <p:nvPr/>
        </p:nvSpPr>
        <p:spPr>
          <a:xfrm>
            <a:off x="4488775" y="399097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C8B6144-751D-4C05-B4E4-1951214A227D}"/>
              </a:ext>
            </a:extLst>
          </p:cNvPr>
          <p:cNvSpPr/>
          <p:nvPr/>
        </p:nvSpPr>
        <p:spPr>
          <a:xfrm>
            <a:off x="3999962" y="4073532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E16C8B8-F3EF-4668-BDB3-B1E900D52E84}"/>
              </a:ext>
            </a:extLst>
          </p:cNvPr>
          <p:cNvSpPr txBox="1"/>
          <p:nvPr/>
        </p:nvSpPr>
        <p:spPr>
          <a:xfrm>
            <a:off x="4354502" y="4910890"/>
            <a:ext cx="409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Cl</a:t>
            </a:r>
            <a:r>
              <a:rPr lang="en-US" b="1" baseline="30000" dirty="0"/>
              <a:t>-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B7EEA13-9FDC-4DE6-8DDB-CE743899FC07}"/>
              </a:ext>
            </a:extLst>
          </p:cNvPr>
          <p:cNvSpPr txBox="1"/>
          <p:nvPr/>
        </p:nvSpPr>
        <p:spPr>
          <a:xfrm>
            <a:off x="5074644" y="1021266"/>
            <a:ext cx="2306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Paracellular Transport</a:t>
            </a:r>
          </a:p>
        </p:txBody>
      </p:sp>
      <p:sp>
        <p:nvSpPr>
          <p:cNvPr id="65" name="Arrow: Down 64">
            <a:extLst>
              <a:ext uri="{FF2B5EF4-FFF2-40B4-BE49-F238E27FC236}">
                <a16:creationId xmlns:a16="http://schemas.microsoft.com/office/drawing/2014/main" id="{7C112FAD-233E-47CC-B2E6-F6FBFC6F060C}"/>
              </a:ext>
            </a:extLst>
          </p:cNvPr>
          <p:cNvSpPr/>
          <p:nvPr/>
        </p:nvSpPr>
        <p:spPr>
          <a:xfrm>
            <a:off x="5754437" y="1461309"/>
            <a:ext cx="635619" cy="329683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40B0D66-2355-405C-B37F-535B8DA400C5}"/>
              </a:ext>
            </a:extLst>
          </p:cNvPr>
          <p:cNvSpPr txBox="1"/>
          <p:nvPr/>
        </p:nvSpPr>
        <p:spPr>
          <a:xfrm>
            <a:off x="5825997" y="4778021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135C9B6-9C4E-4652-9F90-09A11470BA70}"/>
              </a:ext>
            </a:extLst>
          </p:cNvPr>
          <p:cNvSpPr txBox="1"/>
          <p:nvPr/>
        </p:nvSpPr>
        <p:spPr>
          <a:xfrm>
            <a:off x="5463819" y="5197201"/>
            <a:ext cx="3479181" cy="1015663"/>
          </a:xfrm>
          <a:prstGeom prst="rect">
            <a:avLst/>
          </a:prstGeom>
          <a:solidFill>
            <a:schemeClr val="bg1"/>
          </a:solidFill>
          <a:ln w="508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Other Key Points: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No Water Reabsorption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No Hormonal Regulation</a:t>
            </a:r>
          </a:p>
        </p:txBody>
      </p:sp>
    </p:spTree>
    <p:extLst>
      <p:ext uri="{BB962C8B-B14F-4D97-AF65-F5344CB8AC3E}">
        <p14:creationId xmlns:p14="http://schemas.microsoft.com/office/powerpoint/2010/main" val="151132169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26">
            <a:extLst>
              <a:ext uri="{FF2B5EF4-FFF2-40B4-BE49-F238E27FC236}">
                <a16:creationId xmlns:a16="http://schemas.microsoft.com/office/drawing/2014/main" id="{E4744C11-3A30-40CA-AF6C-ED28E201DA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16" t="25277" r="79023" b="48900"/>
          <a:stretch/>
        </p:blipFill>
        <p:spPr bwMode="auto">
          <a:xfrm rot="16200000">
            <a:off x="598651" y="-78162"/>
            <a:ext cx="811448" cy="13434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Distal Convoluted Tubule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120E08A-D2F2-4F53-93F6-095F39DC0313}"/>
              </a:ext>
            </a:extLst>
          </p:cNvPr>
          <p:cNvSpPr txBox="1"/>
          <p:nvPr/>
        </p:nvSpPr>
        <p:spPr>
          <a:xfrm>
            <a:off x="4071990" y="856204"/>
            <a:ext cx="44559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Lumen of Convoluted Tubule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55F091A-7461-41A3-9B1C-0EEFF91A9DAB}"/>
              </a:ext>
            </a:extLst>
          </p:cNvPr>
          <p:cNvSpPr txBox="1"/>
          <p:nvPr/>
        </p:nvSpPr>
        <p:spPr>
          <a:xfrm>
            <a:off x="7310017" y="1679814"/>
            <a:ext cx="22665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Luminal Membrane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1FC0106-6B95-4978-9F50-FB2053553578}"/>
              </a:ext>
            </a:extLst>
          </p:cNvPr>
          <p:cNvSpPr txBox="1"/>
          <p:nvPr/>
        </p:nvSpPr>
        <p:spPr>
          <a:xfrm>
            <a:off x="7176655" y="3952950"/>
            <a:ext cx="26107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Basolateral Membrane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988E9B8-C8FB-4A77-BA03-F16385011558}"/>
              </a:ext>
            </a:extLst>
          </p:cNvPr>
          <p:cNvSpPr txBox="1"/>
          <p:nvPr/>
        </p:nvSpPr>
        <p:spPr>
          <a:xfrm>
            <a:off x="3035294" y="2353833"/>
            <a:ext cx="14447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Tubule (Epithelial) Cell</a:t>
            </a:r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5AE27429-94A4-46D9-84E0-297CA5C41AB1}"/>
              </a:ext>
            </a:extLst>
          </p:cNvPr>
          <p:cNvSpPr/>
          <p:nvPr/>
        </p:nvSpPr>
        <p:spPr>
          <a:xfrm>
            <a:off x="11128799" y="1115320"/>
            <a:ext cx="284351" cy="4438828"/>
          </a:xfrm>
          <a:prstGeom prst="downArrow">
            <a:avLst/>
          </a:prstGeom>
          <a:solidFill>
            <a:srgbClr val="FF505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A12B5D1-C99B-42F3-96CE-FC2031BB3917}"/>
              </a:ext>
            </a:extLst>
          </p:cNvPr>
          <p:cNvSpPr txBox="1"/>
          <p:nvPr/>
        </p:nvSpPr>
        <p:spPr>
          <a:xfrm>
            <a:off x="9677322" y="245162"/>
            <a:ext cx="253409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Overall Goal: 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REABSORPTION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A99BA25-0B97-4ED5-A76A-21A9F068AC21}"/>
              </a:ext>
            </a:extLst>
          </p:cNvPr>
          <p:cNvSpPr txBox="1"/>
          <p:nvPr/>
        </p:nvSpPr>
        <p:spPr>
          <a:xfrm>
            <a:off x="4774426" y="4732775"/>
            <a:ext cx="26804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Interstitial Space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3F32DF9-99A4-4F58-A10C-06485DD6D010}"/>
              </a:ext>
            </a:extLst>
          </p:cNvPr>
          <p:cNvSpPr txBox="1"/>
          <p:nvPr/>
        </p:nvSpPr>
        <p:spPr>
          <a:xfrm>
            <a:off x="3757687" y="5469019"/>
            <a:ext cx="56364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Blood vessel near Convoluted tubule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93960CE-7C19-4B59-B2F6-1EFDE4328A8B}"/>
              </a:ext>
            </a:extLst>
          </p:cNvPr>
          <p:cNvSpPr txBox="1"/>
          <p:nvPr/>
        </p:nvSpPr>
        <p:spPr>
          <a:xfrm>
            <a:off x="5205759" y="1284771"/>
            <a:ext cx="18178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Tight </a:t>
            </a:r>
          </a:p>
          <a:p>
            <a:pPr algn="ctr"/>
            <a:r>
              <a:rPr lang="en-US" sz="1600" dirty="0"/>
              <a:t>Junctions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2E68BEA-0DE6-4DD2-8CB6-661CA09169BD}"/>
              </a:ext>
            </a:extLst>
          </p:cNvPr>
          <p:cNvSpPr txBox="1"/>
          <p:nvPr/>
        </p:nvSpPr>
        <p:spPr>
          <a:xfrm>
            <a:off x="562952" y="1235642"/>
            <a:ext cx="18178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Tight </a:t>
            </a:r>
          </a:p>
          <a:p>
            <a:pPr algn="ctr"/>
            <a:r>
              <a:rPr lang="en-US" sz="1600" dirty="0"/>
              <a:t>Junctions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93CEDC-C879-42C4-8262-077CBABF3B15}"/>
              </a:ext>
            </a:extLst>
          </p:cNvPr>
          <p:cNvSpPr txBox="1"/>
          <p:nvPr/>
        </p:nvSpPr>
        <p:spPr>
          <a:xfrm>
            <a:off x="9760537" y="1235642"/>
            <a:ext cx="18178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Tight </a:t>
            </a:r>
          </a:p>
          <a:p>
            <a:pPr algn="ctr"/>
            <a:r>
              <a:rPr lang="en-US" sz="1600" dirty="0"/>
              <a:t>Junctions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2C7ED60-33F1-41BB-9EA2-8943C49C6B5E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A1B3D380-127C-4DBF-B1F3-4B6C626113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0103" y="37666"/>
            <a:ext cx="986550" cy="1486536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5E032C7-8104-4353-A5E8-597FFB29297F}"/>
              </a:ext>
            </a:extLst>
          </p:cNvPr>
          <p:cNvSpPr/>
          <p:nvPr/>
        </p:nvSpPr>
        <p:spPr>
          <a:xfrm>
            <a:off x="1860103" y="195182"/>
            <a:ext cx="912542" cy="30547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39009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sp>
        <p:nvSpPr>
          <p:cNvPr id="73" name="Arrow: Down 72">
            <a:extLst>
              <a:ext uri="{FF2B5EF4-FFF2-40B4-BE49-F238E27FC236}">
                <a16:creationId xmlns:a16="http://schemas.microsoft.com/office/drawing/2014/main" id="{AC14EDBE-E484-4742-B7F4-CF02CB5738EE}"/>
              </a:ext>
            </a:extLst>
          </p:cNvPr>
          <p:cNvSpPr/>
          <p:nvPr/>
        </p:nvSpPr>
        <p:spPr>
          <a:xfrm>
            <a:off x="483529" y="4057025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Distal Convoluted Tubule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5AE27429-94A4-46D9-84E0-297CA5C41AB1}"/>
              </a:ext>
            </a:extLst>
          </p:cNvPr>
          <p:cNvSpPr/>
          <p:nvPr/>
        </p:nvSpPr>
        <p:spPr>
          <a:xfrm>
            <a:off x="11128799" y="1115320"/>
            <a:ext cx="284351" cy="4438828"/>
          </a:xfrm>
          <a:prstGeom prst="downArrow">
            <a:avLst/>
          </a:prstGeom>
          <a:solidFill>
            <a:srgbClr val="FF505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A12B5D1-C99B-42F3-96CE-FC2031BB3917}"/>
              </a:ext>
            </a:extLst>
          </p:cNvPr>
          <p:cNvSpPr txBox="1"/>
          <p:nvPr/>
        </p:nvSpPr>
        <p:spPr>
          <a:xfrm>
            <a:off x="9677322" y="245162"/>
            <a:ext cx="253409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Overall Goal: 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REABSORPTION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2C7ED60-33F1-41BB-9EA2-8943C49C6B5E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AECD8CBC-9122-4003-BB95-DE712424F547}"/>
              </a:ext>
            </a:extLst>
          </p:cNvPr>
          <p:cNvSpPr/>
          <p:nvPr/>
        </p:nvSpPr>
        <p:spPr>
          <a:xfrm rot="10800000">
            <a:off x="213618" y="4002969"/>
            <a:ext cx="122664" cy="9211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76D1FA0-21A8-48BA-93DD-BAF34096E76B}"/>
              </a:ext>
            </a:extLst>
          </p:cNvPr>
          <p:cNvSpPr/>
          <p:nvPr/>
        </p:nvSpPr>
        <p:spPr>
          <a:xfrm>
            <a:off x="85376" y="4131590"/>
            <a:ext cx="691379" cy="6244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158442-981E-422D-B3AC-D98A1BABC445}"/>
              </a:ext>
            </a:extLst>
          </p:cNvPr>
          <p:cNvSpPr txBox="1"/>
          <p:nvPr/>
        </p:nvSpPr>
        <p:spPr>
          <a:xfrm>
            <a:off x="154083" y="4275977"/>
            <a:ext cx="543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ATP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794050-7764-480A-9B84-AF23DDFC06CC}"/>
              </a:ext>
            </a:extLst>
          </p:cNvPr>
          <p:cNvSpPr txBox="1"/>
          <p:nvPr/>
        </p:nvSpPr>
        <p:spPr>
          <a:xfrm>
            <a:off x="113258" y="3667275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0B7F08-83DA-4538-9260-539C07CB6121}"/>
              </a:ext>
            </a:extLst>
          </p:cNvPr>
          <p:cNvSpPr txBox="1"/>
          <p:nvPr/>
        </p:nvSpPr>
        <p:spPr>
          <a:xfrm>
            <a:off x="288075" y="4912068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0" name="Arrow: Down 39">
            <a:extLst>
              <a:ext uri="{FF2B5EF4-FFF2-40B4-BE49-F238E27FC236}">
                <a16:creationId xmlns:a16="http://schemas.microsoft.com/office/drawing/2014/main" id="{9D26B4B7-D99F-4572-BA42-39F9CDB587D5}"/>
              </a:ext>
            </a:extLst>
          </p:cNvPr>
          <p:cNvSpPr/>
          <p:nvPr/>
        </p:nvSpPr>
        <p:spPr>
          <a:xfrm>
            <a:off x="3928065" y="1228242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3A892BE-16FB-4AB3-916A-4220175C25C1}"/>
              </a:ext>
            </a:extLst>
          </p:cNvPr>
          <p:cNvSpPr txBox="1"/>
          <p:nvPr/>
        </p:nvSpPr>
        <p:spPr>
          <a:xfrm>
            <a:off x="2694641" y="2117450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0E3E5A59-3F5D-4F4D-8E0B-43108BFADEF7}"/>
              </a:ext>
            </a:extLst>
          </p:cNvPr>
          <p:cNvSpPr/>
          <p:nvPr/>
        </p:nvSpPr>
        <p:spPr>
          <a:xfrm>
            <a:off x="2868416" y="1230695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FD5749BA-B883-4792-8BC5-5FF8B08DDD22}"/>
              </a:ext>
            </a:extLst>
          </p:cNvPr>
          <p:cNvSpPr/>
          <p:nvPr/>
        </p:nvSpPr>
        <p:spPr>
          <a:xfrm>
            <a:off x="2593808" y="1328544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65AE514-BBBE-4467-A46F-B46ABC7B930D}"/>
              </a:ext>
            </a:extLst>
          </p:cNvPr>
          <p:cNvSpPr txBox="1"/>
          <p:nvPr/>
        </p:nvSpPr>
        <p:spPr>
          <a:xfrm>
            <a:off x="3674374" y="2152800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54" name="Arrow: Down 53">
            <a:extLst>
              <a:ext uri="{FF2B5EF4-FFF2-40B4-BE49-F238E27FC236}">
                <a16:creationId xmlns:a16="http://schemas.microsoft.com/office/drawing/2014/main" id="{09FDF8C9-1F44-4E45-9075-CC604601F29F}"/>
              </a:ext>
            </a:extLst>
          </p:cNvPr>
          <p:cNvSpPr/>
          <p:nvPr/>
        </p:nvSpPr>
        <p:spPr>
          <a:xfrm>
            <a:off x="4167804" y="1223566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Arrow: Down 54">
            <a:extLst>
              <a:ext uri="{FF2B5EF4-FFF2-40B4-BE49-F238E27FC236}">
                <a16:creationId xmlns:a16="http://schemas.microsoft.com/office/drawing/2014/main" id="{FAEFBE65-2C94-47B0-B6ED-1D49F9A29D50}"/>
              </a:ext>
            </a:extLst>
          </p:cNvPr>
          <p:cNvSpPr/>
          <p:nvPr/>
        </p:nvSpPr>
        <p:spPr>
          <a:xfrm>
            <a:off x="4420662" y="1208327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0DE3465-261A-4DF2-93DF-9CE8361C475A}"/>
              </a:ext>
            </a:extLst>
          </p:cNvPr>
          <p:cNvSpPr txBox="1"/>
          <p:nvPr/>
        </p:nvSpPr>
        <p:spPr>
          <a:xfrm>
            <a:off x="4263683" y="2146391"/>
            <a:ext cx="526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2Cl</a:t>
            </a:r>
            <a:r>
              <a:rPr lang="en-US" b="1" baseline="30000" dirty="0"/>
              <a:t>-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FF04F80-40AA-4FAE-946F-688C0079E8BB}"/>
              </a:ext>
            </a:extLst>
          </p:cNvPr>
          <p:cNvSpPr/>
          <p:nvPr/>
        </p:nvSpPr>
        <p:spPr>
          <a:xfrm>
            <a:off x="3895718" y="1340054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0461D64-B288-4994-8583-5B6A9DF10CA2}"/>
              </a:ext>
            </a:extLst>
          </p:cNvPr>
          <p:cNvSpPr txBox="1"/>
          <p:nvPr/>
        </p:nvSpPr>
        <p:spPr>
          <a:xfrm>
            <a:off x="4050728" y="2155407"/>
            <a:ext cx="388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68" name="Arrow: Down 67">
            <a:extLst>
              <a:ext uri="{FF2B5EF4-FFF2-40B4-BE49-F238E27FC236}">
                <a16:creationId xmlns:a16="http://schemas.microsoft.com/office/drawing/2014/main" id="{C176E190-D941-4BB0-8536-07B8A04F7110}"/>
              </a:ext>
            </a:extLst>
          </p:cNvPr>
          <p:cNvSpPr/>
          <p:nvPr/>
        </p:nvSpPr>
        <p:spPr>
          <a:xfrm>
            <a:off x="3975517" y="3997680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B03D3B6-506D-42A1-AF8E-12D96C013362}"/>
              </a:ext>
            </a:extLst>
          </p:cNvPr>
          <p:cNvSpPr txBox="1"/>
          <p:nvPr/>
        </p:nvSpPr>
        <p:spPr>
          <a:xfrm>
            <a:off x="3844751" y="4918157"/>
            <a:ext cx="388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70" name="Arrow: Down 69">
            <a:extLst>
              <a:ext uri="{FF2B5EF4-FFF2-40B4-BE49-F238E27FC236}">
                <a16:creationId xmlns:a16="http://schemas.microsoft.com/office/drawing/2014/main" id="{236F482A-74B6-4839-9524-D30609365F7D}"/>
              </a:ext>
            </a:extLst>
          </p:cNvPr>
          <p:cNvSpPr/>
          <p:nvPr/>
        </p:nvSpPr>
        <p:spPr>
          <a:xfrm>
            <a:off x="4340759" y="3995984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0049AEE1-2858-4CB3-8992-4BD06D99BEF3}"/>
              </a:ext>
            </a:extLst>
          </p:cNvPr>
          <p:cNvSpPr/>
          <p:nvPr/>
        </p:nvSpPr>
        <p:spPr>
          <a:xfrm>
            <a:off x="3851946" y="4078543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9CD9728-6B35-401B-91FE-FA0AD0C05D45}"/>
              </a:ext>
            </a:extLst>
          </p:cNvPr>
          <p:cNvSpPr txBox="1"/>
          <p:nvPr/>
        </p:nvSpPr>
        <p:spPr>
          <a:xfrm>
            <a:off x="4206486" y="4915901"/>
            <a:ext cx="409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Cl</a:t>
            </a:r>
            <a:r>
              <a:rPr lang="en-US" b="1" baseline="30000" dirty="0"/>
              <a:t>-</a:t>
            </a:r>
          </a:p>
        </p:txBody>
      </p:sp>
      <p:sp>
        <p:nvSpPr>
          <p:cNvPr id="74" name="Cylinder 73">
            <a:extLst>
              <a:ext uri="{FF2B5EF4-FFF2-40B4-BE49-F238E27FC236}">
                <a16:creationId xmlns:a16="http://schemas.microsoft.com/office/drawing/2014/main" id="{F7C20EC8-C64C-46CC-BFEE-0C5954E1B53C}"/>
              </a:ext>
            </a:extLst>
          </p:cNvPr>
          <p:cNvSpPr/>
          <p:nvPr/>
        </p:nvSpPr>
        <p:spPr>
          <a:xfrm>
            <a:off x="7274485" y="1406218"/>
            <a:ext cx="620277" cy="594711"/>
          </a:xfrm>
          <a:prstGeom prst="can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Arrow: Down 74">
            <a:extLst>
              <a:ext uri="{FF2B5EF4-FFF2-40B4-BE49-F238E27FC236}">
                <a16:creationId xmlns:a16="http://schemas.microsoft.com/office/drawing/2014/main" id="{63F7855D-7AAE-4B46-88CE-A820E434ED0E}"/>
              </a:ext>
            </a:extLst>
          </p:cNvPr>
          <p:cNvSpPr/>
          <p:nvPr/>
        </p:nvSpPr>
        <p:spPr>
          <a:xfrm>
            <a:off x="7523291" y="1249950"/>
            <a:ext cx="122663" cy="936703"/>
          </a:xfrm>
          <a:prstGeom prst="down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6051ADE-F518-40B5-8CE6-65B703EAE945}"/>
              </a:ext>
            </a:extLst>
          </p:cNvPr>
          <p:cNvSpPr txBox="1"/>
          <p:nvPr/>
        </p:nvSpPr>
        <p:spPr>
          <a:xfrm>
            <a:off x="7346021" y="2173293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Ca</a:t>
            </a:r>
            <a:r>
              <a:rPr lang="en-US" b="1" baseline="30000" dirty="0"/>
              <a:t>2+</a:t>
            </a:r>
          </a:p>
        </p:txBody>
      </p:sp>
      <p:sp>
        <p:nvSpPr>
          <p:cNvPr id="77" name="Arrow: Down 76">
            <a:extLst>
              <a:ext uri="{FF2B5EF4-FFF2-40B4-BE49-F238E27FC236}">
                <a16:creationId xmlns:a16="http://schemas.microsoft.com/office/drawing/2014/main" id="{07BC9B78-2C06-4889-9F7C-1A88C2D5E8A3}"/>
              </a:ext>
            </a:extLst>
          </p:cNvPr>
          <p:cNvSpPr/>
          <p:nvPr/>
        </p:nvSpPr>
        <p:spPr>
          <a:xfrm>
            <a:off x="7711585" y="4045970"/>
            <a:ext cx="122663" cy="936703"/>
          </a:xfrm>
          <a:prstGeom prst="down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Arrow: Down 77">
            <a:extLst>
              <a:ext uri="{FF2B5EF4-FFF2-40B4-BE49-F238E27FC236}">
                <a16:creationId xmlns:a16="http://schemas.microsoft.com/office/drawing/2014/main" id="{03B1522F-81BF-4AAE-B3F8-9CE47D10737F}"/>
              </a:ext>
            </a:extLst>
          </p:cNvPr>
          <p:cNvSpPr/>
          <p:nvPr/>
        </p:nvSpPr>
        <p:spPr>
          <a:xfrm rot="10800000">
            <a:off x="7407718" y="4040731"/>
            <a:ext cx="122663" cy="936703"/>
          </a:xfrm>
          <a:prstGeom prst="down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6D13C1C-F525-40D3-83AB-62FB39A8B07A}"/>
              </a:ext>
            </a:extLst>
          </p:cNvPr>
          <p:cNvSpPr txBox="1"/>
          <p:nvPr/>
        </p:nvSpPr>
        <p:spPr>
          <a:xfrm>
            <a:off x="7224586" y="3676638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233DA9A-0FCB-41FA-AE37-B0DDB7326E82}"/>
              </a:ext>
            </a:extLst>
          </p:cNvPr>
          <p:cNvSpPr txBox="1"/>
          <p:nvPr/>
        </p:nvSpPr>
        <p:spPr>
          <a:xfrm>
            <a:off x="7530381" y="4975241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Ca</a:t>
            </a:r>
            <a:r>
              <a:rPr lang="en-US" b="1" baseline="30000" dirty="0"/>
              <a:t>2+</a:t>
            </a:r>
          </a:p>
        </p:txBody>
      </p:sp>
      <p:sp>
        <p:nvSpPr>
          <p:cNvPr id="81" name="Cylinder 80">
            <a:extLst>
              <a:ext uri="{FF2B5EF4-FFF2-40B4-BE49-F238E27FC236}">
                <a16:creationId xmlns:a16="http://schemas.microsoft.com/office/drawing/2014/main" id="{4E9739A9-F6D2-4885-962B-AAC89C67F385}"/>
              </a:ext>
            </a:extLst>
          </p:cNvPr>
          <p:cNvSpPr/>
          <p:nvPr/>
        </p:nvSpPr>
        <p:spPr>
          <a:xfrm>
            <a:off x="7335470" y="4135714"/>
            <a:ext cx="620277" cy="594711"/>
          </a:xfrm>
          <a:prstGeom prst="can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2FF5EBA3-C52C-4F12-AD32-8B2F6BBF94A4}"/>
              </a:ext>
            </a:extLst>
          </p:cNvPr>
          <p:cNvSpPr txBox="1"/>
          <p:nvPr/>
        </p:nvSpPr>
        <p:spPr>
          <a:xfrm>
            <a:off x="6182229" y="5368503"/>
            <a:ext cx="3479181" cy="1015663"/>
          </a:xfrm>
          <a:prstGeom prst="rect">
            <a:avLst/>
          </a:prstGeom>
          <a:solidFill>
            <a:schemeClr val="bg1"/>
          </a:solidFill>
          <a:ln w="508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Other Key Points: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No Water Reabsorption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No </a:t>
            </a:r>
            <a:r>
              <a:rPr lang="en-US" sz="2000" dirty="0" err="1"/>
              <a:t>Paracellular</a:t>
            </a:r>
            <a:r>
              <a:rPr lang="en-US" sz="2000" dirty="0"/>
              <a:t> Transport</a:t>
            </a:r>
          </a:p>
        </p:txBody>
      </p: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B3C8ADAD-18F2-473F-BE8D-C322A970317D}"/>
              </a:ext>
            </a:extLst>
          </p:cNvPr>
          <p:cNvSpPr/>
          <p:nvPr/>
        </p:nvSpPr>
        <p:spPr>
          <a:xfrm>
            <a:off x="7077395" y="1180238"/>
            <a:ext cx="1006945" cy="1385322"/>
          </a:xfrm>
          <a:prstGeom prst="roundRect">
            <a:avLst/>
          </a:prstGeom>
          <a:noFill/>
          <a:ln w="508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Star: 6 Points 83">
            <a:extLst>
              <a:ext uri="{FF2B5EF4-FFF2-40B4-BE49-F238E27FC236}">
                <a16:creationId xmlns:a16="http://schemas.microsoft.com/office/drawing/2014/main" id="{FDE11930-B175-43A2-B804-494DF697CCEF}"/>
              </a:ext>
            </a:extLst>
          </p:cNvPr>
          <p:cNvSpPr/>
          <p:nvPr/>
        </p:nvSpPr>
        <p:spPr>
          <a:xfrm>
            <a:off x="7201074" y="1244997"/>
            <a:ext cx="814963" cy="938941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E8D070D8-B4ED-48CD-8C3B-927665049363}"/>
              </a:ext>
            </a:extLst>
          </p:cNvPr>
          <p:cNvSpPr txBox="1"/>
          <p:nvPr/>
        </p:nvSpPr>
        <p:spPr>
          <a:xfrm>
            <a:off x="5518117" y="663132"/>
            <a:ext cx="200067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</a:rPr>
              <a:t>Parathyroid </a:t>
            </a:r>
          </a:p>
          <a:p>
            <a:r>
              <a:rPr lang="en-US" sz="2800" dirty="0">
                <a:solidFill>
                  <a:srgbClr val="002060"/>
                </a:solidFill>
              </a:rPr>
              <a:t>Hormone</a:t>
            </a:r>
          </a:p>
        </p:txBody>
      </p:sp>
      <p:sp>
        <p:nvSpPr>
          <p:cNvPr id="51" name="Star: 6 Points 50">
            <a:extLst>
              <a:ext uri="{FF2B5EF4-FFF2-40B4-BE49-F238E27FC236}">
                <a16:creationId xmlns:a16="http://schemas.microsoft.com/office/drawing/2014/main" id="{6B61866F-C3A5-4468-9543-184B2C73C552}"/>
              </a:ext>
            </a:extLst>
          </p:cNvPr>
          <p:cNvSpPr/>
          <p:nvPr/>
        </p:nvSpPr>
        <p:spPr>
          <a:xfrm>
            <a:off x="5004356" y="822014"/>
            <a:ext cx="472888" cy="501940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20030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pic>
        <p:nvPicPr>
          <p:cNvPr id="53" name="Picture 26">
            <a:extLst>
              <a:ext uri="{FF2B5EF4-FFF2-40B4-BE49-F238E27FC236}">
                <a16:creationId xmlns:a16="http://schemas.microsoft.com/office/drawing/2014/main" id="{E4744C11-3A30-40CA-AF6C-ED28E201DA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16" t="25277" r="79023" b="48900"/>
          <a:stretch/>
        </p:blipFill>
        <p:spPr bwMode="auto">
          <a:xfrm>
            <a:off x="630823" y="141052"/>
            <a:ext cx="811448" cy="13434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Collecting Duct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120E08A-D2F2-4F53-93F6-095F39DC0313}"/>
              </a:ext>
            </a:extLst>
          </p:cNvPr>
          <p:cNvSpPr txBox="1"/>
          <p:nvPr/>
        </p:nvSpPr>
        <p:spPr>
          <a:xfrm>
            <a:off x="4071990" y="856204"/>
            <a:ext cx="39068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Lumen of Collecting Duct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55F091A-7461-41A3-9B1C-0EEFF91A9DAB}"/>
              </a:ext>
            </a:extLst>
          </p:cNvPr>
          <p:cNvSpPr txBox="1"/>
          <p:nvPr/>
        </p:nvSpPr>
        <p:spPr>
          <a:xfrm>
            <a:off x="7310017" y="1679814"/>
            <a:ext cx="22665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Luminal Membrane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1FC0106-6B95-4978-9F50-FB2053553578}"/>
              </a:ext>
            </a:extLst>
          </p:cNvPr>
          <p:cNvSpPr txBox="1"/>
          <p:nvPr/>
        </p:nvSpPr>
        <p:spPr>
          <a:xfrm>
            <a:off x="7176655" y="3952950"/>
            <a:ext cx="26107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Basolateral Membrane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988E9B8-C8FB-4A77-BA03-F16385011558}"/>
              </a:ext>
            </a:extLst>
          </p:cNvPr>
          <p:cNvSpPr txBox="1"/>
          <p:nvPr/>
        </p:nvSpPr>
        <p:spPr>
          <a:xfrm>
            <a:off x="3035294" y="2353833"/>
            <a:ext cx="14447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Tubule (Epithelial) Cell</a:t>
            </a:r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5AE27429-94A4-46D9-84E0-297CA5C41AB1}"/>
              </a:ext>
            </a:extLst>
          </p:cNvPr>
          <p:cNvSpPr/>
          <p:nvPr/>
        </p:nvSpPr>
        <p:spPr>
          <a:xfrm>
            <a:off x="11128799" y="1115320"/>
            <a:ext cx="284351" cy="4438828"/>
          </a:xfrm>
          <a:prstGeom prst="downArrow">
            <a:avLst/>
          </a:prstGeom>
          <a:solidFill>
            <a:srgbClr val="FF505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A12B5D1-C99B-42F3-96CE-FC2031BB3917}"/>
              </a:ext>
            </a:extLst>
          </p:cNvPr>
          <p:cNvSpPr txBox="1"/>
          <p:nvPr/>
        </p:nvSpPr>
        <p:spPr>
          <a:xfrm>
            <a:off x="9822597" y="210102"/>
            <a:ext cx="24057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Overall Goal: 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Fine Tuning of H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dirty="0">
                <a:solidFill>
                  <a:srgbClr val="FF0000"/>
                </a:solidFill>
              </a:rPr>
              <a:t>O Na</a:t>
            </a:r>
            <a:r>
              <a:rPr lang="en-US" baseline="30000" dirty="0">
                <a:solidFill>
                  <a:srgbClr val="FF0000"/>
                </a:solidFill>
              </a:rPr>
              <a:t>+</a:t>
            </a:r>
            <a:r>
              <a:rPr lang="en-US" dirty="0">
                <a:solidFill>
                  <a:srgbClr val="FF0000"/>
                </a:solidFill>
              </a:rPr>
              <a:t> Reabsorption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A99BA25-0B97-4ED5-A76A-21A9F068AC21}"/>
              </a:ext>
            </a:extLst>
          </p:cNvPr>
          <p:cNvSpPr txBox="1"/>
          <p:nvPr/>
        </p:nvSpPr>
        <p:spPr>
          <a:xfrm>
            <a:off x="4774426" y="4732775"/>
            <a:ext cx="26804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Interstitial Space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3F32DF9-99A4-4F58-A10C-06485DD6D010}"/>
              </a:ext>
            </a:extLst>
          </p:cNvPr>
          <p:cNvSpPr txBox="1"/>
          <p:nvPr/>
        </p:nvSpPr>
        <p:spPr>
          <a:xfrm>
            <a:off x="3757687" y="5469019"/>
            <a:ext cx="51217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Blood vessel near Collecting Duct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93960CE-7C19-4B59-B2F6-1EFDE4328A8B}"/>
              </a:ext>
            </a:extLst>
          </p:cNvPr>
          <p:cNvSpPr txBox="1"/>
          <p:nvPr/>
        </p:nvSpPr>
        <p:spPr>
          <a:xfrm>
            <a:off x="5205759" y="1284771"/>
            <a:ext cx="18178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Tight </a:t>
            </a:r>
          </a:p>
          <a:p>
            <a:pPr algn="ctr"/>
            <a:r>
              <a:rPr lang="en-US" sz="1600" dirty="0"/>
              <a:t>Junctions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2E68BEA-0DE6-4DD2-8CB6-661CA09169BD}"/>
              </a:ext>
            </a:extLst>
          </p:cNvPr>
          <p:cNvSpPr txBox="1"/>
          <p:nvPr/>
        </p:nvSpPr>
        <p:spPr>
          <a:xfrm>
            <a:off x="562952" y="1235642"/>
            <a:ext cx="18178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Tight </a:t>
            </a:r>
          </a:p>
          <a:p>
            <a:pPr algn="ctr"/>
            <a:r>
              <a:rPr lang="en-US" sz="1600" dirty="0"/>
              <a:t>Junctions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593CEDC-C879-42C4-8262-077CBABF3B15}"/>
              </a:ext>
            </a:extLst>
          </p:cNvPr>
          <p:cNvSpPr txBox="1"/>
          <p:nvPr/>
        </p:nvSpPr>
        <p:spPr>
          <a:xfrm>
            <a:off x="9760537" y="1235642"/>
            <a:ext cx="18178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Tight </a:t>
            </a:r>
          </a:p>
          <a:p>
            <a:pPr algn="ctr"/>
            <a:r>
              <a:rPr lang="en-US" sz="1600" dirty="0"/>
              <a:t>Junctions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2C7ED60-33F1-41BB-9EA2-8943C49C6B5E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A1B3D380-127C-4DBF-B1F3-4B6C626113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0103" y="37666"/>
            <a:ext cx="986550" cy="1486536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5E032C7-8104-4353-A5E8-597FFB29297F}"/>
              </a:ext>
            </a:extLst>
          </p:cNvPr>
          <p:cNvSpPr/>
          <p:nvPr/>
        </p:nvSpPr>
        <p:spPr>
          <a:xfrm>
            <a:off x="2484106" y="369953"/>
            <a:ext cx="362547" cy="10704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26156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sp>
        <p:nvSpPr>
          <p:cNvPr id="40" name="Arrow: Down 39">
            <a:extLst>
              <a:ext uri="{FF2B5EF4-FFF2-40B4-BE49-F238E27FC236}">
                <a16:creationId xmlns:a16="http://schemas.microsoft.com/office/drawing/2014/main" id="{09C34C9E-56F7-4D49-88F1-81DD972AC86B}"/>
              </a:ext>
            </a:extLst>
          </p:cNvPr>
          <p:cNvSpPr/>
          <p:nvPr/>
        </p:nvSpPr>
        <p:spPr>
          <a:xfrm rot="10800000">
            <a:off x="229403" y="3982919"/>
            <a:ext cx="122664" cy="9211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Collecting Duct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5AE27429-94A4-46D9-84E0-297CA5C41AB1}"/>
              </a:ext>
            </a:extLst>
          </p:cNvPr>
          <p:cNvSpPr/>
          <p:nvPr/>
        </p:nvSpPr>
        <p:spPr>
          <a:xfrm>
            <a:off x="11128799" y="1115320"/>
            <a:ext cx="284351" cy="4438828"/>
          </a:xfrm>
          <a:prstGeom prst="downArrow">
            <a:avLst/>
          </a:prstGeom>
          <a:solidFill>
            <a:srgbClr val="FF505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A12B5D1-C99B-42F3-96CE-FC2031BB3917}"/>
              </a:ext>
            </a:extLst>
          </p:cNvPr>
          <p:cNvSpPr txBox="1"/>
          <p:nvPr/>
        </p:nvSpPr>
        <p:spPr>
          <a:xfrm>
            <a:off x="9822597" y="210102"/>
            <a:ext cx="24057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Overall Goal: 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Fine Tuning of H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dirty="0">
                <a:solidFill>
                  <a:srgbClr val="FF0000"/>
                </a:solidFill>
              </a:rPr>
              <a:t>O Na</a:t>
            </a:r>
            <a:r>
              <a:rPr lang="en-US" baseline="30000" dirty="0">
                <a:solidFill>
                  <a:srgbClr val="FF0000"/>
                </a:solidFill>
              </a:rPr>
              <a:t>+</a:t>
            </a:r>
            <a:r>
              <a:rPr lang="en-US" dirty="0">
                <a:solidFill>
                  <a:srgbClr val="FF0000"/>
                </a:solidFill>
              </a:rPr>
              <a:t> Reabsorption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2C7ED60-33F1-41BB-9EA2-8943C49C6B5E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6F3D6B8C-DBEF-4226-8922-1B5CEF926101}"/>
              </a:ext>
            </a:extLst>
          </p:cNvPr>
          <p:cNvSpPr/>
          <p:nvPr/>
        </p:nvSpPr>
        <p:spPr>
          <a:xfrm>
            <a:off x="456821" y="3957266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C1243C0-D36A-42FA-8EF9-302FBE9BD15C}"/>
              </a:ext>
            </a:extLst>
          </p:cNvPr>
          <p:cNvSpPr/>
          <p:nvPr/>
        </p:nvSpPr>
        <p:spPr>
          <a:xfrm>
            <a:off x="105553" y="4101470"/>
            <a:ext cx="691379" cy="6244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F64252A-FCF7-4F6C-AC55-D1C9F46968FB}"/>
              </a:ext>
            </a:extLst>
          </p:cNvPr>
          <p:cNvSpPr txBox="1"/>
          <p:nvPr/>
        </p:nvSpPr>
        <p:spPr>
          <a:xfrm>
            <a:off x="174260" y="4245857"/>
            <a:ext cx="54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ATP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67E68F8-A612-4E0A-89D2-488CFC89EBF9}"/>
              </a:ext>
            </a:extLst>
          </p:cNvPr>
          <p:cNvSpPr txBox="1"/>
          <p:nvPr/>
        </p:nvSpPr>
        <p:spPr>
          <a:xfrm>
            <a:off x="133435" y="3637155"/>
            <a:ext cx="388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4E04E60-BB11-4C2F-8304-7EB7CDC05B6F}"/>
              </a:ext>
            </a:extLst>
          </p:cNvPr>
          <p:cNvSpPr txBox="1"/>
          <p:nvPr/>
        </p:nvSpPr>
        <p:spPr>
          <a:xfrm>
            <a:off x="308252" y="4881948"/>
            <a:ext cx="527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483D461-9557-429B-B7F8-7647E330E8A2}"/>
              </a:ext>
            </a:extLst>
          </p:cNvPr>
          <p:cNvSpPr txBox="1"/>
          <p:nvPr/>
        </p:nvSpPr>
        <p:spPr>
          <a:xfrm>
            <a:off x="2717852" y="2132455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E9BE74A2-5FE4-4F0A-805A-0BF76268FE2A}"/>
              </a:ext>
            </a:extLst>
          </p:cNvPr>
          <p:cNvSpPr/>
          <p:nvPr/>
        </p:nvSpPr>
        <p:spPr>
          <a:xfrm>
            <a:off x="2891627" y="1245700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B3FA80C9-16C0-40B5-A2E7-D99F2B18BD3C}"/>
              </a:ext>
            </a:extLst>
          </p:cNvPr>
          <p:cNvSpPr/>
          <p:nvPr/>
        </p:nvSpPr>
        <p:spPr>
          <a:xfrm>
            <a:off x="2617019" y="1343549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4" name="Arrow: Down 43">
            <a:extLst>
              <a:ext uri="{FF2B5EF4-FFF2-40B4-BE49-F238E27FC236}">
                <a16:creationId xmlns:a16="http://schemas.microsoft.com/office/drawing/2014/main" id="{18BD0809-952B-4FE3-9BA4-DE927B054C2C}"/>
              </a:ext>
            </a:extLst>
          </p:cNvPr>
          <p:cNvSpPr/>
          <p:nvPr/>
        </p:nvSpPr>
        <p:spPr>
          <a:xfrm rot="10800000">
            <a:off x="4191015" y="1238571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055BD48-2C62-4F8B-AE33-01899F471C4C}"/>
              </a:ext>
            </a:extLst>
          </p:cNvPr>
          <p:cNvSpPr txBox="1"/>
          <p:nvPr/>
        </p:nvSpPr>
        <p:spPr>
          <a:xfrm>
            <a:off x="4083717" y="2164917"/>
            <a:ext cx="388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3B38362E-58E5-4994-86CF-4BFD10300BD1}"/>
              </a:ext>
            </a:extLst>
          </p:cNvPr>
          <p:cNvSpPr/>
          <p:nvPr/>
        </p:nvSpPr>
        <p:spPr>
          <a:xfrm>
            <a:off x="3918929" y="1355059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56" name="Arrow: Down 55">
            <a:extLst>
              <a:ext uri="{FF2B5EF4-FFF2-40B4-BE49-F238E27FC236}">
                <a16:creationId xmlns:a16="http://schemas.microsoft.com/office/drawing/2014/main" id="{B3043FD5-B980-48A0-8132-8D80368C0095}"/>
              </a:ext>
            </a:extLst>
          </p:cNvPr>
          <p:cNvSpPr/>
          <p:nvPr/>
        </p:nvSpPr>
        <p:spPr>
          <a:xfrm>
            <a:off x="7505822" y="1235915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Cylinder 56">
            <a:extLst>
              <a:ext uri="{FF2B5EF4-FFF2-40B4-BE49-F238E27FC236}">
                <a16:creationId xmlns:a16="http://schemas.microsoft.com/office/drawing/2014/main" id="{1CE0EFC2-D88A-49E5-AD37-34A54B21B100}"/>
              </a:ext>
            </a:extLst>
          </p:cNvPr>
          <p:cNvSpPr/>
          <p:nvPr/>
        </p:nvSpPr>
        <p:spPr>
          <a:xfrm>
            <a:off x="7254651" y="1384816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812FD09-97E5-4A65-8832-D15AE63288C9}"/>
              </a:ext>
            </a:extLst>
          </p:cNvPr>
          <p:cNvSpPr txBox="1"/>
          <p:nvPr/>
        </p:nvSpPr>
        <p:spPr>
          <a:xfrm>
            <a:off x="7296537" y="2179916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FC23500-AD15-4CD2-A5EE-5B3C1FDDFC9B}"/>
              </a:ext>
            </a:extLst>
          </p:cNvPr>
          <p:cNvSpPr txBox="1"/>
          <p:nvPr/>
        </p:nvSpPr>
        <p:spPr>
          <a:xfrm>
            <a:off x="7256034" y="4835218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60" name="Arrow: Down 59">
            <a:extLst>
              <a:ext uri="{FF2B5EF4-FFF2-40B4-BE49-F238E27FC236}">
                <a16:creationId xmlns:a16="http://schemas.microsoft.com/office/drawing/2014/main" id="{191BFCB6-F4F4-45B7-93A8-A622D83359EC}"/>
              </a:ext>
            </a:extLst>
          </p:cNvPr>
          <p:cNvSpPr/>
          <p:nvPr/>
        </p:nvSpPr>
        <p:spPr>
          <a:xfrm>
            <a:off x="7488814" y="3947550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Cylinder 60">
            <a:extLst>
              <a:ext uri="{FF2B5EF4-FFF2-40B4-BE49-F238E27FC236}">
                <a16:creationId xmlns:a16="http://schemas.microsoft.com/office/drawing/2014/main" id="{449497FC-1FB6-4823-81DB-636E2DF03DA1}"/>
              </a:ext>
            </a:extLst>
          </p:cNvPr>
          <p:cNvSpPr/>
          <p:nvPr/>
        </p:nvSpPr>
        <p:spPr>
          <a:xfrm>
            <a:off x="7240838" y="4098008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AD71C05-EB0A-479E-9392-2D6D18E94221}"/>
              </a:ext>
            </a:extLst>
          </p:cNvPr>
          <p:cNvSpPr txBox="1"/>
          <p:nvPr/>
        </p:nvSpPr>
        <p:spPr>
          <a:xfrm>
            <a:off x="7991804" y="4564132"/>
            <a:ext cx="2034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Aquaporin 3 and 4 (AQ3 and AQ4)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314DEB2E-2FE6-43F0-AB16-4333B3DBC92E}"/>
              </a:ext>
            </a:extLst>
          </p:cNvPr>
          <p:cNvSpPr txBox="1"/>
          <p:nvPr/>
        </p:nvSpPr>
        <p:spPr>
          <a:xfrm>
            <a:off x="7991804" y="1115320"/>
            <a:ext cx="2034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Aquaporin 2 (AQ2)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C7DD360-CF4B-4ADD-90F8-67134714DA94}"/>
              </a:ext>
            </a:extLst>
          </p:cNvPr>
          <p:cNvSpPr txBox="1"/>
          <p:nvPr/>
        </p:nvSpPr>
        <p:spPr>
          <a:xfrm>
            <a:off x="617133" y="812899"/>
            <a:ext cx="976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</a:rPr>
              <a:t>ADH</a:t>
            </a: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7E78265A-6140-4D31-A059-D63ECE63E2DC}"/>
              </a:ext>
            </a:extLst>
          </p:cNvPr>
          <p:cNvSpPr/>
          <p:nvPr/>
        </p:nvSpPr>
        <p:spPr>
          <a:xfrm>
            <a:off x="7126223" y="1167335"/>
            <a:ext cx="865581" cy="1413434"/>
          </a:xfrm>
          <a:prstGeom prst="roundRect">
            <a:avLst/>
          </a:prstGeom>
          <a:noFill/>
          <a:ln w="508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Star: 6 Points 65">
            <a:extLst>
              <a:ext uri="{FF2B5EF4-FFF2-40B4-BE49-F238E27FC236}">
                <a16:creationId xmlns:a16="http://schemas.microsoft.com/office/drawing/2014/main" id="{36ACEADA-084A-4072-B333-B848BE52A4D9}"/>
              </a:ext>
            </a:extLst>
          </p:cNvPr>
          <p:cNvSpPr/>
          <p:nvPr/>
        </p:nvSpPr>
        <p:spPr>
          <a:xfrm>
            <a:off x="7224138" y="1350675"/>
            <a:ext cx="700551" cy="730279"/>
          </a:xfrm>
          <a:prstGeom prst="star6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441F1976-9268-4F49-8DB1-EAC1A0B688ED}"/>
              </a:ext>
            </a:extLst>
          </p:cNvPr>
          <p:cNvSpPr/>
          <p:nvPr/>
        </p:nvSpPr>
        <p:spPr>
          <a:xfrm>
            <a:off x="3822695" y="1111739"/>
            <a:ext cx="865581" cy="1413434"/>
          </a:xfrm>
          <a:prstGeom prst="roundRect">
            <a:avLst/>
          </a:prstGeom>
          <a:noFill/>
          <a:ln w="508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Star: 6 Points 67">
            <a:extLst>
              <a:ext uri="{FF2B5EF4-FFF2-40B4-BE49-F238E27FC236}">
                <a16:creationId xmlns:a16="http://schemas.microsoft.com/office/drawing/2014/main" id="{8A36B39B-1E91-4D35-87FE-AD982B0A5A5A}"/>
              </a:ext>
            </a:extLst>
          </p:cNvPr>
          <p:cNvSpPr/>
          <p:nvPr/>
        </p:nvSpPr>
        <p:spPr>
          <a:xfrm>
            <a:off x="3920610" y="1295079"/>
            <a:ext cx="700551" cy="730279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3DCDF629-B77F-4476-B380-07AAD9D588A5}"/>
              </a:ext>
            </a:extLst>
          </p:cNvPr>
          <p:cNvSpPr/>
          <p:nvPr/>
        </p:nvSpPr>
        <p:spPr>
          <a:xfrm>
            <a:off x="2509067" y="1111739"/>
            <a:ext cx="865581" cy="1413434"/>
          </a:xfrm>
          <a:prstGeom prst="roundRect">
            <a:avLst/>
          </a:prstGeom>
          <a:noFill/>
          <a:ln w="508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Star: 6 Points 69">
            <a:extLst>
              <a:ext uri="{FF2B5EF4-FFF2-40B4-BE49-F238E27FC236}">
                <a16:creationId xmlns:a16="http://schemas.microsoft.com/office/drawing/2014/main" id="{4189098F-D2EE-46D7-8E39-830A94DA5D2C}"/>
              </a:ext>
            </a:extLst>
          </p:cNvPr>
          <p:cNvSpPr/>
          <p:nvPr/>
        </p:nvSpPr>
        <p:spPr>
          <a:xfrm>
            <a:off x="2606982" y="1295079"/>
            <a:ext cx="700551" cy="730279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A12BBC55-CBEC-4A66-8E7B-8FAB9527943C}"/>
              </a:ext>
            </a:extLst>
          </p:cNvPr>
          <p:cNvSpPr/>
          <p:nvPr/>
        </p:nvSpPr>
        <p:spPr>
          <a:xfrm>
            <a:off x="28837" y="3837846"/>
            <a:ext cx="865581" cy="1413434"/>
          </a:xfrm>
          <a:prstGeom prst="roundRect">
            <a:avLst/>
          </a:prstGeom>
          <a:noFill/>
          <a:ln w="508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Star: 6 Points 71">
            <a:extLst>
              <a:ext uri="{FF2B5EF4-FFF2-40B4-BE49-F238E27FC236}">
                <a16:creationId xmlns:a16="http://schemas.microsoft.com/office/drawing/2014/main" id="{AD7BBFE7-994E-4B70-9404-CE3066D59234}"/>
              </a:ext>
            </a:extLst>
          </p:cNvPr>
          <p:cNvSpPr/>
          <p:nvPr/>
        </p:nvSpPr>
        <p:spPr>
          <a:xfrm>
            <a:off x="126752" y="4021186"/>
            <a:ext cx="700551" cy="730279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C2D8D38-5B2C-47B3-8D4C-BD672DF746C1}"/>
              </a:ext>
            </a:extLst>
          </p:cNvPr>
          <p:cNvSpPr txBox="1"/>
          <p:nvPr/>
        </p:nvSpPr>
        <p:spPr>
          <a:xfrm>
            <a:off x="611277" y="274505"/>
            <a:ext cx="20057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</a:rPr>
              <a:t>Aldosterone</a:t>
            </a:r>
          </a:p>
        </p:txBody>
      </p:sp>
      <p:sp>
        <p:nvSpPr>
          <p:cNvPr id="74" name="Star: 6 Points 73">
            <a:extLst>
              <a:ext uri="{FF2B5EF4-FFF2-40B4-BE49-F238E27FC236}">
                <a16:creationId xmlns:a16="http://schemas.microsoft.com/office/drawing/2014/main" id="{2ADF8FF7-A62A-495F-BE80-62BCFC7E0C37}"/>
              </a:ext>
            </a:extLst>
          </p:cNvPr>
          <p:cNvSpPr/>
          <p:nvPr/>
        </p:nvSpPr>
        <p:spPr>
          <a:xfrm>
            <a:off x="167877" y="298119"/>
            <a:ext cx="411608" cy="476185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Star: 6 Points 74">
            <a:extLst>
              <a:ext uri="{FF2B5EF4-FFF2-40B4-BE49-F238E27FC236}">
                <a16:creationId xmlns:a16="http://schemas.microsoft.com/office/drawing/2014/main" id="{0FD716A7-06DD-40E8-BEA0-B4D30472BC01}"/>
              </a:ext>
            </a:extLst>
          </p:cNvPr>
          <p:cNvSpPr/>
          <p:nvPr/>
        </p:nvSpPr>
        <p:spPr>
          <a:xfrm>
            <a:off x="157342" y="853862"/>
            <a:ext cx="446320" cy="463922"/>
          </a:xfrm>
          <a:prstGeom prst="star6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111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4400" b="1" dirty="0">
                <a:solidFill>
                  <a:srgbClr val="4F2683"/>
                </a:solidFill>
                <a:latin typeface="+mn-lt"/>
              </a:rPr>
              <a:t>Group Work</a:t>
            </a:r>
            <a:endParaRPr lang="en-CA" sz="5400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46409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272087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Summary of Transport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A24BC85-7551-4724-AE67-BDE33344E7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0116756"/>
              </p:ext>
            </p:extLst>
          </p:nvPr>
        </p:nvGraphicFramePr>
        <p:xfrm>
          <a:off x="218114" y="1233358"/>
          <a:ext cx="11727809" cy="47058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5519">
                  <a:extLst>
                    <a:ext uri="{9D8B030D-6E8A-4147-A177-3AD203B41FA5}">
                      <a16:colId xmlns:a16="http://schemas.microsoft.com/office/drawing/2014/main" val="3873288879"/>
                    </a:ext>
                  </a:extLst>
                </a:gridCol>
                <a:gridCol w="2004969">
                  <a:extLst>
                    <a:ext uri="{9D8B030D-6E8A-4147-A177-3AD203B41FA5}">
                      <a16:colId xmlns:a16="http://schemas.microsoft.com/office/drawing/2014/main" val="908402728"/>
                    </a:ext>
                  </a:extLst>
                </a:gridCol>
                <a:gridCol w="2072081">
                  <a:extLst>
                    <a:ext uri="{9D8B030D-6E8A-4147-A177-3AD203B41FA5}">
                      <a16:colId xmlns:a16="http://schemas.microsoft.com/office/drawing/2014/main" val="3306797210"/>
                    </a:ext>
                  </a:extLst>
                </a:gridCol>
                <a:gridCol w="1912689">
                  <a:extLst>
                    <a:ext uri="{9D8B030D-6E8A-4147-A177-3AD203B41FA5}">
                      <a16:colId xmlns:a16="http://schemas.microsoft.com/office/drawing/2014/main" val="2156264708"/>
                    </a:ext>
                  </a:extLst>
                </a:gridCol>
                <a:gridCol w="2382474">
                  <a:extLst>
                    <a:ext uri="{9D8B030D-6E8A-4147-A177-3AD203B41FA5}">
                      <a16:colId xmlns:a16="http://schemas.microsoft.com/office/drawing/2014/main" val="179619924"/>
                    </a:ext>
                  </a:extLst>
                </a:gridCol>
                <a:gridCol w="1770077">
                  <a:extLst>
                    <a:ext uri="{9D8B030D-6E8A-4147-A177-3AD203B41FA5}">
                      <a16:colId xmlns:a16="http://schemas.microsoft.com/office/drawing/2014/main" val="3058147461"/>
                    </a:ext>
                  </a:extLst>
                </a:gridCol>
              </a:tblGrid>
              <a:tr h="784302"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Proximal Tubule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Descending Limb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Ascending Limb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Distal Tubule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Collecting Duct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8182545"/>
                  </a:ext>
                </a:extLst>
              </a:tr>
              <a:tr h="78430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Goal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Reabsorption of everything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Water reabsorption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Ion reabsorption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Ion reabsorption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Fine tuning (water and Na)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9211"/>
                  </a:ext>
                </a:extLst>
              </a:tr>
              <a:tr h="78430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92D050"/>
                          </a:solidFill>
                        </a:rPr>
                        <a:t>Yes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1304413"/>
                  </a:ext>
                </a:extLst>
              </a:tr>
              <a:tr h="78430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Yes (</a:t>
                      </a:r>
                      <a:r>
                        <a:rPr lang="en-US" b="0" dirty="0">
                          <a:solidFill>
                            <a:srgbClr val="FF0000"/>
                          </a:solidFill>
                        </a:rPr>
                        <a:t>Na</a:t>
                      </a:r>
                      <a:r>
                        <a:rPr lang="en-US" b="0" baseline="30000" dirty="0">
                          <a:solidFill>
                            <a:srgbClr val="FF0000"/>
                          </a:solidFill>
                        </a:rPr>
                        <a:t>+</a:t>
                      </a:r>
                      <a:r>
                        <a:rPr lang="en-US" b="0" dirty="0"/>
                        <a:t>, Cl</a:t>
                      </a:r>
                      <a:r>
                        <a:rPr lang="en-US" b="0" baseline="30000" dirty="0"/>
                        <a:t>-</a:t>
                      </a:r>
                      <a:r>
                        <a:rPr lang="en-US" b="0" dirty="0"/>
                        <a:t>, K</a:t>
                      </a:r>
                      <a:r>
                        <a:rPr lang="en-US" b="0" baseline="30000" dirty="0"/>
                        <a:t>+</a:t>
                      </a:r>
                      <a:r>
                        <a:rPr lang="en-US" b="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Minimal (Na</a:t>
                      </a:r>
                      <a:r>
                        <a:rPr lang="en-US" b="0" baseline="30000" dirty="0"/>
                        <a:t>+</a:t>
                      </a:r>
                      <a:r>
                        <a:rPr lang="en-US" b="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/>
                        <a:t>Yes (Na</a:t>
                      </a:r>
                      <a:r>
                        <a:rPr lang="en-US" b="0" baseline="30000" dirty="0"/>
                        <a:t>+</a:t>
                      </a:r>
                      <a:r>
                        <a:rPr lang="en-US" b="0" dirty="0"/>
                        <a:t>, Cl</a:t>
                      </a:r>
                      <a:r>
                        <a:rPr lang="en-US" b="0" baseline="30000" dirty="0"/>
                        <a:t>-</a:t>
                      </a:r>
                      <a:r>
                        <a:rPr lang="en-US" b="0" dirty="0"/>
                        <a:t>, K</a:t>
                      </a:r>
                      <a:r>
                        <a:rPr lang="en-US" b="0" baseline="30000" dirty="0"/>
                        <a:t>+</a:t>
                      </a:r>
                      <a:r>
                        <a:rPr lang="en-US" b="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/>
                        <a:t>Yes (Na</a:t>
                      </a:r>
                      <a:r>
                        <a:rPr lang="en-US" b="0" baseline="30000" dirty="0"/>
                        <a:t>+</a:t>
                      </a:r>
                      <a:r>
                        <a:rPr lang="en-US" b="0" dirty="0"/>
                        <a:t>, Cl</a:t>
                      </a:r>
                      <a:r>
                        <a:rPr lang="en-US" b="0" baseline="30000" dirty="0"/>
                        <a:t>-</a:t>
                      </a:r>
                      <a:r>
                        <a:rPr lang="en-US" b="0" dirty="0"/>
                        <a:t>, K</a:t>
                      </a:r>
                      <a:r>
                        <a:rPr lang="en-US" b="0" baseline="30000" dirty="0"/>
                        <a:t>+</a:t>
                      </a:r>
                      <a:r>
                        <a:rPr lang="en-US" b="0" baseline="0" dirty="0"/>
                        <a:t>,</a:t>
                      </a:r>
                      <a:r>
                        <a:rPr lang="en-US" b="0" baseline="30000" dirty="0"/>
                        <a:t> </a:t>
                      </a:r>
                      <a:r>
                        <a:rPr lang="en-US" b="0" baseline="0" dirty="0">
                          <a:solidFill>
                            <a:srgbClr val="FF0000"/>
                          </a:solidFill>
                        </a:rPr>
                        <a:t>Ca</a:t>
                      </a:r>
                      <a:r>
                        <a:rPr lang="en-US" b="0" baseline="30000" dirty="0">
                          <a:solidFill>
                            <a:srgbClr val="FF0000"/>
                          </a:solidFill>
                        </a:rPr>
                        <a:t>2+</a:t>
                      </a:r>
                      <a:r>
                        <a:rPr lang="en-US" b="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Yes (</a:t>
                      </a:r>
                      <a:r>
                        <a:rPr lang="en-US" b="0" dirty="0">
                          <a:solidFill>
                            <a:srgbClr val="FF0000"/>
                          </a:solidFill>
                        </a:rPr>
                        <a:t>Na</a:t>
                      </a:r>
                      <a:r>
                        <a:rPr lang="en-US" b="0" baseline="30000" dirty="0">
                          <a:solidFill>
                            <a:srgbClr val="FF0000"/>
                          </a:solidFill>
                        </a:rPr>
                        <a:t>+</a:t>
                      </a:r>
                      <a:r>
                        <a:rPr lang="en-US" b="0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2999607"/>
                  </a:ext>
                </a:extLst>
              </a:tr>
              <a:tr h="78430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Paracellular Transport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No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7472565"/>
                  </a:ext>
                </a:extLst>
              </a:tr>
              <a:tr h="78430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Hormone Regulation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</a:rPr>
                        <a:t>Angiotensin II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</a:rPr>
                        <a:t>PTH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</a:rPr>
                        <a:t>Aldosterone</a:t>
                      </a:r>
                    </a:p>
                    <a:p>
                      <a:pPr algn="ctr"/>
                      <a:r>
                        <a:rPr lang="en-US" b="0" dirty="0">
                          <a:solidFill>
                            <a:srgbClr val="92D050"/>
                          </a:solidFill>
                        </a:rPr>
                        <a:t>ADH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3596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66951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Next Tutorial (Jan 28</a:t>
            </a:r>
            <a:r>
              <a:rPr lang="en-CA" sz="4800" b="1" baseline="30000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1"/>
            <a:ext cx="10515600" cy="4415170"/>
          </a:xfrm>
        </p:spPr>
        <p:txBody>
          <a:bodyPr>
            <a:normAutofit/>
          </a:bodyPr>
          <a:lstStyle/>
          <a:p>
            <a:r>
              <a:rPr lang="en-US" dirty="0"/>
              <a:t>More Renal physiology!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59866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63687"/>
          </a:xfrm>
        </p:spPr>
        <p:txBody>
          <a:bodyPr/>
          <a:lstStyle/>
          <a:p>
            <a:r>
              <a:rPr lang="en-US" sz="4800" b="1" dirty="0">
                <a:solidFill>
                  <a:srgbClr val="4F2683"/>
                </a:solidFill>
                <a:latin typeface="+mn-lt"/>
              </a:rPr>
              <a:t>What Questions Do You Have?</a:t>
            </a:r>
            <a:endParaRPr lang="en-CA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418100E-72EE-4A94-A570-57CCE6C92F9E}"/>
              </a:ext>
            </a:extLst>
          </p:cNvPr>
          <p:cNvSpPr txBox="1">
            <a:spLocks/>
          </p:cNvSpPr>
          <p:nvPr/>
        </p:nvSpPr>
        <p:spPr>
          <a:xfrm>
            <a:off x="1209675" y="3155078"/>
            <a:ext cx="9772650" cy="14239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3200" dirty="0">
                <a:latin typeface="+mn-lt"/>
              </a:rPr>
              <a:t>You can ask in the </a:t>
            </a:r>
            <a:r>
              <a:rPr lang="en-CA" sz="3200" b="1" dirty="0">
                <a:solidFill>
                  <a:srgbClr val="4F2270"/>
                </a:solidFill>
                <a:latin typeface="+mn-lt"/>
              </a:rPr>
              <a:t>Owl forums</a:t>
            </a:r>
            <a:r>
              <a:rPr lang="en-CA" sz="3200" dirty="0">
                <a:latin typeface="+mn-lt"/>
              </a:rPr>
              <a:t> as well!</a:t>
            </a:r>
          </a:p>
          <a:p>
            <a:endParaRPr lang="en-CA" sz="3200" dirty="0">
              <a:latin typeface="+mn-lt"/>
            </a:endParaRPr>
          </a:p>
          <a:p>
            <a:r>
              <a:rPr lang="en-CA" sz="3200" dirty="0">
                <a:latin typeface="+mn-lt"/>
              </a:rPr>
              <a:t>Also anonymously ask questions in the </a:t>
            </a:r>
            <a:r>
              <a:rPr lang="en-CA" sz="3200" b="1" dirty="0">
                <a:solidFill>
                  <a:srgbClr val="4F2270"/>
                </a:solidFill>
                <a:latin typeface="+mn-lt"/>
              </a:rPr>
              <a:t>online </a:t>
            </a:r>
            <a:r>
              <a:rPr lang="en-CA" sz="3200" b="1" dirty="0" err="1">
                <a:solidFill>
                  <a:srgbClr val="4F2270"/>
                </a:solidFill>
                <a:latin typeface="+mn-lt"/>
              </a:rPr>
              <a:t>dropbox</a:t>
            </a:r>
            <a:r>
              <a:rPr lang="en-CA" sz="3200" dirty="0">
                <a:latin typeface="+mn-lt"/>
              </a:rPr>
              <a:t>!! </a:t>
            </a:r>
          </a:p>
        </p:txBody>
      </p:sp>
    </p:spTree>
    <p:extLst>
      <p:ext uri="{BB962C8B-B14F-4D97-AF65-F5344CB8AC3E}">
        <p14:creationId xmlns:p14="http://schemas.microsoft.com/office/powerpoint/2010/main" val="2283874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3791"/>
            <a:ext cx="10515600" cy="1160726"/>
          </a:xfrm>
        </p:spPr>
        <p:txBody>
          <a:bodyPr>
            <a:noAutofit/>
          </a:bodyPr>
          <a:lstStyle/>
          <a:p>
            <a:pPr algn="ctr"/>
            <a:r>
              <a:rPr lang="en-US" sz="24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Sandra has been referred to a nephrology clinic due to the pain she has been experiencing in her lower back, which may be related to a problem with her kidneys. The following is her blood work and urinalysis results: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64F6876-BDFD-4B29-A123-FCA791E537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34518"/>
            <a:ext cx="10515600" cy="2533475"/>
          </a:xfrm>
        </p:spPr>
        <p:txBody>
          <a:bodyPr numCol="2"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[Sodium]plasma = 8 mg/L </a:t>
            </a:r>
          </a:p>
          <a:p>
            <a:pPr marL="0" indent="0">
              <a:buNone/>
            </a:pPr>
            <a:r>
              <a:rPr lang="en-US" sz="1800" dirty="0"/>
              <a:t>[Potassium]plasma = 2 mg/L </a:t>
            </a:r>
          </a:p>
          <a:p>
            <a:pPr marL="0" indent="0">
              <a:buNone/>
            </a:pPr>
            <a:r>
              <a:rPr lang="en-US" sz="1800" dirty="0"/>
              <a:t>[Creatinine]plasma = 2 mg/L </a:t>
            </a:r>
          </a:p>
          <a:p>
            <a:pPr marL="0" indent="0">
              <a:buNone/>
            </a:pPr>
            <a:r>
              <a:rPr lang="en-US" sz="1800" dirty="0"/>
              <a:t>[Glucose]plasma = 15 mg/L </a:t>
            </a:r>
          </a:p>
          <a:p>
            <a:pPr marL="0" indent="0">
              <a:buNone/>
            </a:pPr>
            <a:r>
              <a:rPr lang="en-US" sz="1800" dirty="0"/>
              <a:t>[Magnesium]plasma = 20 mg/L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[Sodium]urine = 10 mg/L </a:t>
            </a:r>
          </a:p>
          <a:p>
            <a:pPr marL="0" indent="0">
              <a:buNone/>
            </a:pPr>
            <a:r>
              <a:rPr lang="en-US" sz="1800" dirty="0"/>
              <a:t>[Potassium]urine = 12 mg/L </a:t>
            </a:r>
          </a:p>
          <a:p>
            <a:pPr marL="0" indent="0">
              <a:buNone/>
            </a:pPr>
            <a:r>
              <a:rPr lang="en-US" sz="1800" dirty="0"/>
              <a:t>[Creatinine]urine = 120 mg/L </a:t>
            </a:r>
          </a:p>
          <a:p>
            <a:pPr marL="0" indent="0">
              <a:buNone/>
            </a:pPr>
            <a:r>
              <a:rPr lang="en-US" sz="1800" dirty="0"/>
              <a:t>[Glucose]urine = 0 mg/L </a:t>
            </a:r>
          </a:p>
          <a:p>
            <a:pPr marL="0" indent="0">
              <a:buNone/>
            </a:pPr>
            <a:r>
              <a:rPr lang="en-US" sz="1800" dirty="0"/>
              <a:t>[Magnesium]urine = 15 mg/L </a:t>
            </a:r>
          </a:p>
          <a:p>
            <a:pPr marL="0" indent="0">
              <a:buNone/>
            </a:pPr>
            <a:r>
              <a:rPr lang="en-US" sz="1800" dirty="0"/>
              <a:t>Urine volume = 2.5 L/day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0DE4E3-E867-41DF-9C9A-3AE3AAE90E5A}"/>
              </a:ext>
            </a:extLst>
          </p:cNvPr>
          <p:cNvSpPr txBox="1"/>
          <p:nvPr/>
        </p:nvSpPr>
        <p:spPr>
          <a:xfrm>
            <a:off x="914400" y="3967993"/>
            <a:ext cx="10515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b="1" dirty="0"/>
              <a:t>Calculate Sandra’s GFR.</a:t>
            </a:r>
          </a:p>
          <a:p>
            <a:pPr marL="342900" indent="-342900">
              <a:buAutoNum type="arabicPeriod"/>
            </a:pPr>
            <a:r>
              <a:rPr lang="en-US" b="1" dirty="0"/>
              <a:t>What is the filtered load of sodium?</a:t>
            </a:r>
          </a:p>
          <a:p>
            <a:pPr marL="342900" indent="-342900">
              <a:buAutoNum type="arabicPeriod"/>
            </a:pPr>
            <a:r>
              <a:rPr lang="en-US" b="1" dirty="0"/>
              <a:t>What is the filtered load of glucose?</a:t>
            </a:r>
          </a:p>
          <a:p>
            <a:pPr marL="342900" indent="-342900">
              <a:buAutoNum type="arabicPeriod"/>
            </a:pPr>
            <a:r>
              <a:rPr lang="en-US" b="1" dirty="0"/>
              <a:t>What is the filtered load of magnesium?</a:t>
            </a:r>
          </a:p>
          <a:p>
            <a:pPr marL="342900" indent="-342900">
              <a:buAutoNum type="arabicPeriod"/>
            </a:pPr>
            <a:r>
              <a:rPr lang="en-US" b="1" dirty="0"/>
              <a:t>What is the renal handling for potassium?</a:t>
            </a:r>
          </a:p>
        </p:txBody>
      </p:sp>
    </p:spTree>
    <p:extLst>
      <p:ext uri="{BB962C8B-B14F-4D97-AF65-F5344CB8AC3E}">
        <p14:creationId xmlns:p14="http://schemas.microsoft.com/office/powerpoint/2010/main" val="2198423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3791"/>
            <a:ext cx="10515600" cy="883890"/>
          </a:xfrm>
        </p:spPr>
        <p:txBody>
          <a:bodyPr>
            <a:noAutofit/>
          </a:bodyPr>
          <a:lstStyle/>
          <a:p>
            <a:pPr algn="ctr"/>
            <a:r>
              <a:rPr lang="en-US" sz="24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Calculate the net filtration pressure if the forces are determined as the following: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64F6876-BDFD-4B29-A123-FCA791E537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34298"/>
            <a:ext cx="10515600" cy="1760573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1800" dirty="0"/>
              <a:t>Hydrostatic pressure of Bowman’s capsule = 35 mmHg </a:t>
            </a:r>
          </a:p>
          <a:p>
            <a:pPr marL="0" indent="0">
              <a:buNone/>
            </a:pPr>
            <a:r>
              <a:rPr lang="en-US" sz="1800" dirty="0"/>
              <a:t>Hydrostatic pressure of Glomerular capillaries = 60 mmHg </a:t>
            </a:r>
          </a:p>
          <a:p>
            <a:pPr marL="0" indent="0">
              <a:buNone/>
            </a:pPr>
            <a:r>
              <a:rPr lang="en-US" sz="1800" dirty="0"/>
              <a:t>Colloid osmotic pressure of Bowman’s capsule = 5 mmHg </a:t>
            </a:r>
          </a:p>
          <a:p>
            <a:pPr marL="0" indent="0">
              <a:buNone/>
            </a:pPr>
            <a:r>
              <a:rPr lang="en-US" sz="1800" dirty="0"/>
              <a:t>Colloid osmotic pressure of Glomerular capillaries = 25 mmHg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0DE4E3-E867-41DF-9C9A-3AE3AAE90E5A}"/>
              </a:ext>
            </a:extLst>
          </p:cNvPr>
          <p:cNvSpPr txBox="1"/>
          <p:nvPr/>
        </p:nvSpPr>
        <p:spPr>
          <a:xfrm>
            <a:off x="914400" y="3967993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Based on the calculation you have made, knowing that normal net filtration pressure is 10 </a:t>
            </a:r>
          </a:p>
          <a:p>
            <a:r>
              <a:rPr lang="en-US"/>
              <a:t>mmHg, is this person filtering a normal volume, less or more volume of fluid per day?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367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73791"/>
            <a:ext cx="10515600" cy="1160726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Think of and discuss analogies that could help to understand renal physiology.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64F6876-BDFD-4B29-A123-FCA791E537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47644"/>
            <a:ext cx="10515600" cy="3925019"/>
          </a:xfrm>
        </p:spPr>
        <p:txBody>
          <a:bodyPr numCol="1">
            <a:normAutofit/>
          </a:bodyPr>
          <a:lstStyle/>
          <a:p>
            <a:r>
              <a:rPr lang="en-US" sz="2400" dirty="0" err="1"/>
              <a:t>ie</a:t>
            </a:r>
            <a:r>
              <a:rPr lang="en-US" sz="2400" dirty="0"/>
              <a:t>. symporters are like Ferris wheels when the passengers get on, the Ferris wheel turns.</a:t>
            </a:r>
          </a:p>
          <a:p>
            <a:r>
              <a:rPr lang="en-US" sz="2400" dirty="0"/>
              <a:t>post the analogy to Learning </a:t>
            </a:r>
            <a:r>
              <a:rPr lang="en-US" sz="2400" dirty="0" err="1"/>
              <a:t>catalytics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9151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hysiologyClass" id="{7CFCF621-4751-448A-833E-E1064E57DA35}" vid="{78377000-374C-4815-9BE0-DAE063ECF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2698</TotalTime>
  <Words>2959</Words>
  <Application>Microsoft Office PowerPoint</Application>
  <PresentationFormat>Widescreen</PresentationFormat>
  <Paragraphs>669</Paragraphs>
  <Slides>62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8" baseType="lpstr"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  <vt:lpstr>Tutorial 14 Sections 009/010</vt:lpstr>
      <vt:lpstr>Your TA reminding you…</vt:lpstr>
      <vt:lpstr>Midterm #2 Results</vt:lpstr>
      <vt:lpstr>Today</vt:lpstr>
      <vt:lpstr>Group Work</vt:lpstr>
      <vt:lpstr>Sandra has been referred to a nephrology clinic due to the pain she has been experiencing in her lower back, which may be related to a problem with her kidneys. The following is her blood work and urinalysis results: </vt:lpstr>
      <vt:lpstr>Calculate the net filtration pressure if the forces are determined as the following: </vt:lpstr>
      <vt:lpstr>Think of and discuss analogies that could help to understand renal physiology.</vt:lpstr>
      <vt:lpstr>Learning Catalytic Question</vt:lpstr>
      <vt:lpstr>Sandra has been referred to a nephrology clinic due to the pain she has been experiencing in her lower back, which may be related to a problem with her kidneys. The following is her blood work and urinalysis results (Page 259): </vt:lpstr>
      <vt:lpstr>Calculate the net filtration pressure if the forces are determined as the following: </vt:lpstr>
      <vt:lpstr>Renal Physiology</vt:lpstr>
      <vt:lpstr>An individual suffers from kidney failure, which leads to development of a disease. Their symptoms are likely linked to …</vt:lpstr>
      <vt:lpstr>An individual suffers from kidney failure, which leads to development of a disease. Their symptoms are likely linked to …</vt:lpstr>
      <vt:lpstr>Kidney Functions</vt:lpstr>
      <vt:lpstr>Kidney Anatomy</vt:lpstr>
      <vt:lpstr>Nephron</vt:lpstr>
      <vt:lpstr>Nephron Organization In The Kidney</vt:lpstr>
      <vt:lpstr>Types of Nephrons</vt:lpstr>
      <vt:lpstr>If blood is detected in a patient’s urine, you can conclude that:</vt:lpstr>
      <vt:lpstr>If blood is detected in a patient’s urine, you can conclude that:</vt:lpstr>
      <vt:lpstr>Renal Corpuscle</vt:lpstr>
      <vt:lpstr>Barriers to Filtration</vt:lpstr>
      <vt:lpstr>Juxtaglomerular Apparatus (JGA)</vt:lpstr>
      <vt:lpstr>Blood Flow In Kidneys</vt:lpstr>
      <vt:lpstr>3 Key Processes</vt:lpstr>
      <vt:lpstr>Glomerular Filtration</vt:lpstr>
      <vt:lpstr>NFP Calculation</vt:lpstr>
      <vt:lpstr>Will filtration occur if:  PGC = 20 mmHg, PBC = 20 mmHg,  πGC = 15 mmHg, πBC = 5 mmHg, </vt:lpstr>
      <vt:lpstr>Will filtration occur if:  PGC = 20 mmHg, PBC = 20 mmHg,  πGC = 15 mmHg, πBC = 5 mmHg, </vt:lpstr>
      <vt:lpstr>Glomerular Filtration Rate (GFR)</vt:lpstr>
      <vt:lpstr>GFR Regulation: Myogenic Response</vt:lpstr>
      <vt:lpstr>GFR Regulation: Tubuloglomerular feedback</vt:lpstr>
      <vt:lpstr>GFR Regulation: Overview</vt:lpstr>
      <vt:lpstr>Measurement of GFR</vt:lpstr>
      <vt:lpstr>Renal Handling</vt:lpstr>
      <vt:lpstr>Renal Handling</vt:lpstr>
      <vt:lpstr>Reabsorption Along The Tubule</vt:lpstr>
      <vt:lpstr>Cells of the Tubule</vt:lpstr>
      <vt:lpstr>Cells of the Tubule</vt:lpstr>
      <vt:lpstr>Transport Mechanisms</vt:lpstr>
      <vt:lpstr>Review of Transport Mechanisms</vt:lpstr>
      <vt:lpstr>Proximal Tubule</vt:lpstr>
      <vt:lpstr>Sodium Potassium Pump</vt:lpstr>
      <vt:lpstr>Reabsorbing Amino Acids</vt:lpstr>
      <vt:lpstr>Reabsorbing Glucose (100%)</vt:lpstr>
      <vt:lpstr>Reabsorbing Water</vt:lpstr>
      <vt:lpstr>Reabsorbing Ions and More Water</vt:lpstr>
      <vt:lpstr>Regulating pH of filtrate/urine</vt:lpstr>
      <vt:lpstr>PowerPoint Presentation</vt:lpstr>
      <vt:lpstr>Descending LOH</vt:lpstr>
      <vt:lpstr>Descending LOH</vt:lpstr>
      <vt:lpstr>Ascending LOH</vt:lpstr>
      <vt:lpstr>Ascending LOH</vt:lpstr>
      <vt:lpstr>Distal Convoluted Tubule</vt:lpstr>
      <vt:lpstr>Distal Convoluted Tubule</vt:lpstr>
      <vt:lpstr>Collecting Duct</vt:lpstr>
      <vt:lpstr>Collecting Duct</vt:lpstr>
      <vt:lpstr>Summary of Transport</vt:lpstr>
      <vt:lpstr>Next Tutorial (Jan 28th)</vt:lpstr>
      <vt:lpstr>What Questions Do You Have?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Greydon Gilmore</dc:creator>
  <cp:lastModifiedBy>Greydon Gilmore</cp:lastModifiedBy>
  <cp:revision>224</cp:revision>
  <dcterms:created xsi:type="dcterms:W3CDTF">2017-12-10T19:18:50Z</dcterms:created>
  <dcterms:modified xsi:type="dcterms:W3CDTF">2020-01-21T21:18:03Z</dcterms:modified>
</cp:coreProperties>
</file>